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57" r:id="rId4"/>
    <p:sldId id="259" r:id="rId5"/>
    <p:sldId id="273" r:id="rId6"/>
    <p:sldId id="274" r:id="rId7"/>
    <p:sldId id="275" r:id="rId8"/>
    <p:sldId id="272" r:id="rId9"/>
    <p:sldId id="260" r:id="rId10"/>
    <p:sldId id="261" r:id="rId11"/>
    <p:sldId id="262" r:id="rId12"/>
    <p:sldId id="263" r:id="rId13"/>
    <p:sldId id="264" r:id="rId14"/>
    <p:sldId id="265" r:id="rId15"/>
    <p:sldId id="269" r:id="rId16"/>
    <p:sldId id="270" r:id="rId17"/>
    <p:sldId id="266" r:id="rId18"/>
    <p:sldId id="267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1" autoAdjust="0"/>
    <p:restoredTop sz="94250" autoAdjust="0"/>
  </p:normalViewPr>
  <p:slideViewPr>
    <p:cSldViewPr>
      <p:cViewPr varScale="1">
        <p:scale>
          <a:sx n="72" d="100"/>
          <a:sy n="72" d="100"/>
        </p:scale>
        <p:origin x="11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26EC7-A83D-4627-88E7-BEBFD86839B1}" type="datetimeFigureOut">
              <a:rPr lang="en-US" smtClean="0"/>
              <a:pPr/>
              <a:t>2/5/2024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98F85-A50F-433B-9E34-4C6FD5584B4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98F85-A50F-433B-9E34-4C6FD5584B4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66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לדעת המרדכי מוכרחים לומר</a:t>
            </a:r>
            <a:r>
              <a:rPr lang="he-IL" baseline="0" dirty="0"/>
              <a:t> שזריעה בזוחלים הוא כשר. להרא"ש והר"ש י"ל שהזריעה כשירה בגלל שנזרעים שבאשבורן.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8F85-A50F-433B-9E34-4C6FD5584B4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CD2F-1964-4234-A8C9-63BC52B7092F}" type="datetimeFigureOut">
              <a:rPr lang="en-US" smtClean="0"/>
              <a:pPr/>
              <a:t>2/5/2024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040C-7A6E-43F3-A6F4-2676E42A6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CD2F-1964-4234-A8C9-63BC52B7092F}" type="datetimeFigureOut">
              <a:rPr lang="en-US" smtClean="0"/>
              <a:pPr/>
              <a:t>2/5/2024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040C-7A6E-43F3-A6F4-2676E42A6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CD2F-1964-4234-A8C9-63BC52B7092F}" type="datetimeFigureOut">
              <a:rPr lang="en-US" smtClean="0"/>
              <a:pPr/>
              <a:t>2/5/2024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040C-7A6E-43F3-A6F4-2676E42A6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CD2F-1964-4234-A8C9-63BC52B7092F}" type="datetimeFigureOut">
              <a:rPr lang="en-US" smtClean="0"/>
              <a:pPr/>
              <a:t>2/5/2024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040C-7A6E-43F3-A6F4-2676E42A6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CD2F-1964-4234-A8C9-63BC52B7092F}" type="datetimeFigureOut">
              <a:rPr lang="en-US" smtClean="0"/>
              <a:pPr/>
              <a:t>2/5/2024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040C-7A6E-43F3-A6F4-2676E42A6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CD2F-1964-4234-A8C9-63BC52B7092F}" type="datetimeFigureOut">
              <a:rPr lang="en-US" smtClean="0"/>
              <a:pPr/>
              <a:t>2/5/2024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040C-7A6E-43F3-A6F4-2676E42A6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CD2F-1964-4234-A8C9-63BC52B7092F}" type="datetimeFigureOut">
              <a:rPr lang="en-US" smtClean="0"/>
              <a:pPr/>
              <a:t>2/5/2024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040C-7A6E-43F3-A6F4-2676E42A6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CD2F-1964-4234-A8C9-63BC52B7092F}" type="datetimeFigureOut">
              <a:rPr lang="en-US" smtClean="0"/>
              <a:pPr/>
              <a:t>2/5/2024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040C-7A6E-43F3-A6F4-2676E42A6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CD2F-1964-4234-A8C9-63BC52B7092F}" type="datetimeFigureOut">
              <a:rPr lang="en-US" smtClean="0"/>
              <a:pPr/>
              <a:t>2/5/2024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040C-7A6E-43F3-A6F4-2676E42A6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CD2F-1964-4234-A8C9-63BC52B7092F}" type="datetimeFigureOut">
              <a:rPr lang="en-US" smtClean="0"/>
              <a:pPr/>
              <a:t>2/5/2024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040C-7A6E-43F3-A6F4-2676E42A6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CD2F-1964-4234-A8C9-63BC52B7092F}" type="datetimeFigureOut">
              <a:rPr lang="en-US" smtClean="0"/>
              <a:pPr/>
              <a:t>2/5/2024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040C-7A6E-43F3-A6F4-2676E42A6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FCD2F-1964-4234-A8C9-63BC52B7092F}" type="datetimeFigureOut">
              <a:rPr lang="en-US" smtClean="0"/>
              <a:pPr/>
              <a:t>2/5/2024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4040C-7A6E-43F3-A6F4-2676E42A6D9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מקואות</a:t>
            </a:r>
            <a:br>
              <a:rPr lang="he-IL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ברוקלין, שבט תשפ"ד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429024"/>
          </a:xfrm>
        </p:spPr>
        <p:txBody>
          <a:bodyPr>
            <a:noAutofit/>
          </a:bodyPr>
          <a:lstStyle/>
          <a:p>
            <a:pPr algn="r" rtl="1"/>
            <a:r>
              <a:rPr lang="he-IL" sz="2800" b="1" dirty="0"/>
              <a:t>דין מים שאובים שהושקו ונפסקה ההשקה:</a:t>
            </a:r>
            <a:br>
              <a:rPr lang="he-IL" sz="2400" dirty="0"/>
            </a:br>
            <a:br>
              <a:rPr lang="he-IL" sz="2400" dirty="0"/>
            </a:br>
            <a:r>
              <a:rPr lang="he-IL" sz="2400" dirty="0"/>
              <a:t>יורה דעה שם סעיף נב:</a:t>
            </a:r>
            <a:br>
              <a:rPr lang="he-IL" sz="3200" dirty="0"/>
            </a:br>
            <a:r>
              <a:rPr lang="he-IL" sz="3200" dirty="0"/>
              <a:t>הבא לערב מקוה פסול או חסר עם מקוה כשר, להכשירו; או ששניהם חסרים ובא לערבם להכשירם, צריך שיהא נקב שביניהם רחב כשפופרת הנאד . . </a:t>
            </a:r>
            <a:r>
              <a:rPr lang="he-IL" sz="3200" dirty="0">
                <a:solidFill>
                  <a:srgbClr val="FF0000"/>
                </a:solidFill>
              </a:rPr>
              <a:t>ולאחר שנתערב הפסול עם הכשר, אפילו רגע, נשאר </a:t>
            </a:r>
            <a:r>
              <a:rPr lang="he-IL" sz="4000" b="1" dirty="0"/>
              <a:t>קיב</a:t>
            </a:r>
            <a:r>
              <a:rPr lang="he-IL" sz="4000" dirty="0">
                <a:solidFill>
                  <a:srgbClr val="FF0000"/>
                </a:solidFill>
              </a:rPr>
              <a:t> </a:t>
            </a:r>
            <a:r>
              <a:rPr lang="he-IL" sz="3200" dirty="0">
                <a:solidFill>
                  <a:srgbClr val="FF0000"/>
                </a:solidFill>
              </a:rPr>
              <a:t>לעולם בהכשרו, אפילו נסתם הנקב אח"כ. 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78608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he-IL" sz="2800" dirty="0"/>
              <a:t>ש"ך שם ס"ק קיב:</a:t>
            </a:r>
          </a:p>
          <a:p>
            <a:pPr algn="r" rtl="1">
              <a:buNone/>
            </a:pPr>
            <a:r>
              <a:rPr lang="he-IL" sz="3600" b="1" dirty="0"/>
              <a:t>קיב</a:t>
            </a:r>
            <a:r>
              <a:rPr lang="he-IL" sz="3600" dirty="0"/>
              <a:t> </a:t>
            </a:r>
            <a:r>
              <a:rPr lang="he-IL" b="1" dirty="0"/>
              <a:t>לעולם בהכשרו כו' </a:t>
            </a:r>
            <a:r>
              <a:rPr lang="he-IL" dirty="0"/>
              <a:t>- ורבינו ירוחם כ' שנסתפקו המפרשים אם נשאר השאוב בהכשרו או כיון שנסתם הנקב חוזר לפסולו כבתחלה, ומביאו ב"י וד"מ, וטוב להחמיר לכתחלה: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3600" dirty="0"/>
              <a:t>משנה מסכת מקוואות פרק ו משנה ח </a:t>
            </a:r>
            <a:br>
              <a:rPr lang="he-IL" sz="36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he-IL" sz="3600" dirty="0"/>
              <a:t>מטהרים את המקואות העליון מן התחתון והרחוק מן הקרוב. כיצד מביא סלון של חרס או של אבר ומניח ידו תחתיו עד שהוא מתמלא מים ומושכו ומשיקו אפילו כשערה דיו. </a:t>
            </a:r>
            <a:r>
              <a:rPr lang="he-IL" sz="3600" b="1" dirty="0">
                <a:solidFill>
                  <a:srgbClr val="FF0000"/>
                </a:solidFill>
              </a:rPr>
              <a:t>היה בעליון ארבעים סאה ובתחתון אין כלום, ממלא בכתף ונותן לעליון עד שירדו לתחתון ארבעים סאה: 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/>
              <a:t>הערות אדמו"ר הרש"ב נ"ע: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א) "כבד לומר" דסיפא דמתניתין מיירי כשהם מושקים זו לזו, והרי הרישא אשמעינן עצה דהשקה.</a:t>
            </a:r>
          </a:p>
          <a:p>
            <a:pPr algn="r" rtl="1"/>
            <a:r>
              <a:rPr lang="he-IL" dirty="0"/>
              <a:t>ב) קשה גם למאן דפוסל בנפסקה ההשקה.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ניתן להבחין בין השקה לזריעה, ולומר שבזריעה, נפסקה ההשקה כשירה.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יישוב של אדמו"ר רש"ב נ"ע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sz="3600" dirty="0"/>
              <a:t>האוסרים שאובין שנזרעו היינו רק כשנזרעו במי מעיין </a:t>
            </a:r>
            <a:r>
              <a:rPr lang="he-IL" sz="3600" u="sng" dirty="0"/>
              <a:t>מועטים</a:t>
            </a:r>
            <a:r>
              <a:rPr lang="he-IL" sz="3600" dirty="0"/>
              <a:t>. </a:t>
            </a:r>
          </a:p>
          <a:p>
            <a:pPr algn="r" rtl="1"/>
            <a:r>
              <a:rPr lang="he-IL" sz="2800" dirty="0"/>
              <a:t>[ברור שבעוד השאובין יחד עם מי המעין המועטים – הכל כשר. הפסול לדעתם הוא רק בנשפכו למקום אחר].</a:t>
            </a:r>
          </a:p>
          <a:p>
            <a:pPr algn="r" rtl="1"/>
            <a:r>
              <a:rPr lang="he-IL" sz="3600" dirty="0"/>
              <a:t>אבל אם נזרעו </a:t>
            </a:r>
            <a:r>
              <a:rPr lang="he-IL" sz="3600" u="sng" dirty="0"/>
              <a:t>במ' סאה </a:t>
            </a:r>
            <a:r>
              <a:rPr lang="he-IL" sz="3600" dirty="0"/>
              <a:t>של מי גשמים, יודו שהן נכשרין אף לכשיצאו למקום אחר.</a:t>
            </a:r>
            <a:endParaRPr lang="en-GB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e-IL" dirty="0"/>
              <a:t>החשש בזריעה בזוחלין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28662" y="2643182"/>
            <a:ext cx="2643206" cy="292895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929058" y="2643182"/>
            <a:ext cx="1928826" cy="29289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571868" y="3143248"/>
            <a:ext cx="35719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3989446" y="3232665"/>
            <a:ext cx="1822418" cy="124897"/>
          </a:xfrm>
          <a:custGeom>
            <a:avLst/>
            <a:gdLst>
              <a:gd name="connsiteX0" fmla="*/ 9117 w 1822418"/>
              <a:gd name="connsiteY0" fmla="*/ 68070 h 124897"/>
              <a:gd name="connsiteX1" fmla="*/ 102107 w 1822418"/>
              <a:gd name="connsiteY1" fmla="*/ 68070 h 124897"/>
              <a:gd name="connsiteX2" fmla="*/ 210595 w 1822418"/>
              <a:gd name="connsiteY2" fmla="*/ 37074 h 124897"/>
              <a:gd name="connsiteX3" fmla="*/ 257090 w 1822418"/>
              <a:gd name="connsiteY3" fmla="*/ 68070 h 124897"/>
              <a:gd name="connsiteX4" fmla="*/ 443069 w 1822418"/>
              <a:gd name="connsiteY4" fmla="*/ 68070 h 124897"/>
              <a:gd name="connsiteX5" fmla="*/ 660046 w 1822418"/>
              <a:gd name="connsiteY5" fmla="*/ 68070 h 124897"/>
              <a:gd name="connsiteX6" fmla="*/ 753035 w 1822418"/>
              <a:gd name="connsiteY6" fmla="*/ 99067 h 124897"/>
              <a:gd name="connsiteX7" fmla="*/ 815029 w 1822418"/>
              <a:gd name="connsiteY7" fmla="*/ 83569 h 124897"/>
              <a:gd name="connsiteX8" fmla="*/ 939015 w 1822418"/>
              <a:gd name="connsiteY8" fmla="*/ 99067 h 124897"/>
              <a:gd name="connsiteX9" fmla="*/ 985510 w 1822418"/>
              <a:gd name="connsiteY9" fmla="*/ 68070 h 124897"/>
              <a:gd name="connsiteX10" fmla="*/ 1032005 w 1822418"/>
              <a:gd name="connsiteY10" fmla="*/ 52572 h 124897"/>
              <a:gd name="connsiteX11" fmla="*/ 1124995 w 1822418"/>
              <a:gd name="connsiteY11" fmla="*/ 99067 h 124897"/>
              <a:gd name="connsiteX12" fmla="*/ 1171490 w 1822418"/>
              <a:gd name="connsiteY12" fmla="*/ 83569 h 124897"/>
              <a:gd name="connsiteX13" fmla="*/ 1264479 w 1822418"/>
              <a:gd name="connsiteY13" fmla="*/ 83569 h 124897"/>
              <a:gd name="connsiteX14" fmla="*/ 1310974 w 1822418"/>
              <a:gd name="connsiteY14" fmla="*/ 99067 h 124897"/>
              <a:gd name="connsiteX15" fmla="*/ 1388466 w 1822418"/>
              <a:gd name="connsiteY15" fmla="*/ 83569 h 124897"/>
              <a:gd name="connsiteX16" fmla="*/ 1434961 w 1822418"/>
              <a:gd name="connsiteY16" fmla="*/ 99067 h 124897"/>
              <a:gd name="connsiteX17" fmla="*/ 1574446 w 1822418"/>
              <a:gd name="connsiteY17" fmla="*/ 114565 h 124897"/>
              <a:gd name="connsiteX18" fmla="*/ 1589944 w 1822418"/>
              <a:gd name="connsiteY18" fmla="*/ 37074 h 124897"/>
              <a:gd name="connsiteX19" fmla="*/ 1636439 w 1822418"/>
              <a:gd name="connsiteY19" fmla="*/ 68070 h 124897"/>
              <a:gd name="connsiteX20" fmla="*/ 1822418 w 1822418"/>
              <a:gd name="connsiteY20" fmla="*/ 114565 h 12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22418" h="124897">
                <a:moveTo>
                  <a:pt x="9117" y="68070"/>
                </a:moveTo>
                <a:cubicBezTo>
                  <a:pt x="111224" y="0"/>
                  <a:pt x="0" y="53484"/>
                  <a:pt x="102107" y="68070"/>
                </a:cubicBezTo>
                <a:cubicBezTo>
                  <a:pt x="115729" y="70016"/>
                  <a:pt x="193147" y="42890"/>
                  <a:pt x="210595" y="37074"/>
                </a:cubicBezTo>
                <a:cubicBezTo>
                  <a:pt x="226093" y="47406"/>
                  <a:pt x="239249" y="62718"/>
                  <a:pt x="257090" y="68070"/>
                </a:cubicBezTo>
                <a:cubicBezTo>
                  <a:pt x="349366" y="95753"/>
                  <a:pt x="360253" y="84634"/>
                  <a:pt x="443069" y="68070"/>
                </a:cubicBezTo>
                <a:cubicBezTo>
                  <a:pt x="618069" y="111822"/>
                  <a:pt x="331188" y="47517"/>
                  <a:pt x="660046" y="68070"/>
                </a:cubicBezTo>
                <a:cubicBezTo>
                  <a:pt x="692655" y="70108"/>
                  <a:pt x="753035" y="99067"/>
                  <a:pt x="753035" y="99067"/>
                </a:cubicBezTo>
                <a:cubicBezTo>
                  <a:pt x="773700" y="93901"/>
                  <a:pt x="793728" y="83569"/>
                  <a:pt x="815029" y="83569"/>
                </a:cubicBezTo>
                <a:cubicBezTo>
                  <a:pt x="856679" y="83569"/>
                  <a:pt x="897536" y="102838"/>
                  <a:pt x="939015" y="99067"/>
                </a:cubicBezTo>
                <a:cubicBezTo>
                  <a:pt x="957565" y="97381"/>
                  <a:pt x="968850" y="76400"/>
                  <a:pt x="985510" y="68070"/>
                </a:cubicBezTo>
                <a:cubicBezTo>
                  <a:pt x="1000122" y="60764"/>
                  <a:pt x="1016507" y="57738"/>
                  <a:pt x="1032005" y="52572"/>
                </a:cubicBezTo>
                <a:cubicBezTo>
                  <a:pt x="1055514" y="68245"/>
                  <a:pt x="1092911" y="99067"/>
                  <a:pt x="1124995" y="99067"/>
                </a:cubicBezTo>
                <a:cubicBezTo>
                  <a:pt x="1141332" y="99067"/>
                  <a:pt x="1155992" y="88735"/>
                  <a:pt x="1171490" y="83569"/>
                </a:cubicBezTo>
                <a:cubicBezTo>
                  <a:pt x="1295478" y="124897"/>
                  <a:pt x="1140493" y="83569"/>
                  <a:pt x="1264479" y="83569"/>
                </a:cubicBezTo>
                <a:cubicBezTo>
                  <a:pt x="1280816" y="83569"/>
                  <a:pt x="1295476" y="93901"/>
                  <a:pt x="1310974" y="99067"/>
                </a:cubicBezTo>
                <a:cubicBezTo>
                  <a:pt x="1336805" y="93901"/>
                  <a:pt x="1362124" y="83569"/>
                  <a:pt x="1388466" y="83569"/>
                </a:cubicBezTo>
                <a:cubicBezTo>
                  <a:pt x="1404803" y="83569"/>
                  <a:pt x="1418847" y="96381"/>
                  <a:pt x="1434961" y="99067"/>
                </a:cubicBezTo>
                <a:cubicBezTo>
                  <a:pt x="1481106" y="106758"/>
                  <a:pt x="1527951" y="109399"/>
                  <a:pt x="1574446" y="114565"/>
                </a:cubicBezTo>
                <a:cubicBezTo>
                  <a:pt x="1579612" y="88735"/>
                  <a:pt x="1568871" y="52879"/>
                  <a:pt x="1589944" y="37074"/>
                </a:cubicBezTo>
                <a:cubicBezTo>
                  <a:pt x="1604845" y="25898"/>
                  <a:pt x="1619245" y="60906"/>
                  <a:pt x="1636439" y="68070"/>
                </a:cubicBezTo>
                <a:cubicBezTo>
                  <a:pt x="1759790" y="119466"/>
                  <a:pt x="1736665" y="114565"/>
                  <a:pt x="1822418" y="11456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945397" y="3529961"/>
            <a:ext cx="2572718" cy="199964"/>
          </a:xfrm>
          <a:custGeom>
            <a:avLst/>
            <a:gdLst>
              <a:gd name="connsiteX0" fmla="*/ 0 w 2572718"/>
              <a:gd name="connsiteY0" fmla="*/ 65646 h 199964"/>
              <a:gd name="connsiteX1" fmla="*/ 46495 w 2572718"/>
              <a:gd name="connsiteY1" fmla="*/ 50147 h 199964"/>
              <a:gd name="connsiteX2" fmla="*/ 77491 w 2572718"/>
              <a:gd name="connsiteY2" fmla="*/ 3653 h 199964"/>
              <a:gd name="connsiteX3" fmla="*/ 123986 w 2572718"/>
              <a:gd name="connsiteY3" fmla="*/ 34649 h 199964"/>
              <a:gd name="connsiteX4" fmla="*/ 201478 w 2572718"/>
              <a:gd name="connsiteY4" fmla="*/ 50147 h 199964"/>
              <a:gd name="connsiteX5" fmla="*/ 247972 w 2572718"/>
              <a:gd name="connsiteY5" fmla="*/ 65646 h 199964"/>
              <a:gd name="connsiteX6" fmla="*/ 418454 w 2572718"/>
              <a:gd name="connsiteY6" fmla="*/ 50147 h 199964"/>
              <a:gd name="connsiteX7" fmla="*/ 526942 w 2572718"/>
              <a:gd name="connsiteY7" fmla="*/ 65646 h 199964"/>
              <a:gd name="connsiteX8" fmla="*/ 666427 w 2572718"/>
              <a:gd name="connsiteY8" fmla="*/ 112141 h 199964"/>
              <a:gd name="connsiteX9" fmla="*/ 712922 w 2572718"/>
              <a:gd name="connsiteY9" fmla="*/ 127639 h 199964"/>
              <a:gd name="connsiteX10" fmla="*/ 759417 w 2572718"/>
              <a:gd name="connsiteY10" fmla="*/ 143137 h 199964"/>
              <a:gd name="connsiteX11" fmla="*/ 790413 w 2572718"/>
              <a:gd name="connsiteY11" fmla="*/ 96642 h 199964"/>
              <a:gd name="connsiteX12" fmla="*/ 898901 w 2572718"/>
              <a:gd name="connsiteY12" fmla="*/ 112141 h 199964"/>
              <a:gd name="connsiteX13" fmla="*/ 960895 w 2572718"/>
              <a:gd name="connsiteY13" fmla="*/ 96642 h 199964"/>
              <a:gd name="connsiteX14" fmla="*/ 1162372 w 2572718"/>
              <a:gd name="connsiteY14" fmla="*/ 112141 h 199964"/>
              <a:gd name="connsiteX15" fmla="*/ 1208867 w 2572718"/>
              <a:gd name="connsiteY15" fmla="*/ 127639 h 199964"/>
              <a:gd name="connsiteX16" fmla="*/ 1255362 w 2572718"/>
              <a:gd name="connsiteY16" fmla="*/ 96642 h 199964"/>
              <a:gd name="connsiteX17" fmla="*/ 1332854 w 2572718"/>
              <a:gd name="connsiteY17" fmla="*/ 112141 h 199964"/>
              <a:gd name="connsiteX18" fmla="*/ 1379349 w 2572718"/>
              <a:gd name="connsiteY18" fmla="*/ 127639 h 199964"/>
              <a:gd name="connsiteX19" fmla="*/ 1596325 w 2572718"/>
              <a:gd name="connsiteY19" fmla="*/ 143137 h 199964"/>
              <a:gd name="connsiteX20" fmla="*/ 1642820 w 2572718"/>
              <a:gd name="connsiteY20" fmla="*/ 158636 h 199964"/>
              <a:gd name="connsiteX21" fmla="*/ 1735810 w 2572718"/>
              <a:gd name="connsiteY21" fmla="*/ 112141 h 199964"/>
              <a:gd name="connsiteX22" fmla="*/ 1751308 w 2572718"/>
              <a:gd name="connsiteY22" fmla="*/ 158636 h 199964"/>
              <a:gd name="connsiteX23" fmla="*/ 1875295 w 2572718"/>
              <a:gd name="connsiteY23" fmla="*/ 158636 h 199964"/>
              <a:gd name="connsiteX24" fmla="*/ 1968284 w 2572718"/>
              <a:gd name="connsiteY24" fmla="*/ 158636 h 199964"/>
              <a:gd name="connsiteX25" fmla="*/ 2045776 w 2572718"/>
              <a:gd name="connsiteY25" fmla="*/ 174134 h 199964"/>
              <a:gd name="connsiteX26" fmla="*/ 2092271 w 2572718"/>
              <a:gd name="connsiteY26" fmla="*/ 174134 h 199964"/>
              <a:gd name="connsiteX27" fmla="*/ 2138766 w 2572718"/>
              <a:gd name="connsiteY27" fmla="*/ 143137 h 199964"/>
              <a:gd name="connsiteX28" fmla="*/ 2231756 w 2572718"/>
              <a:gd name="connsiteY28" fmla="*/ 127639 h 199964"/>
              <a:gd name="connsiteX29" fmla="*/ 2309247 w 2572718"/>
              <a:gd name="connsiteY29" fmla="*/ 143137 h 199964"/>
              <a:gd name="connsiteX30" fmla="*/ 2355742 w 2572718"/>
              <a:gd name="connsiteY30" fmla="*/ 174134 h 199964"/>
              <a:gd name="connsiteX31" fmla="*/ 2433234 w 2572718"/>
              <a:gd name="connsiteY31" fmla="*/ 158636 h 199964"/>
              <a:gd name="connsiteX32" fmla="*/ 2479728 w 2572718"/>
              <a:gd name="connsiteY32" fmla="*/ 174134 h 199964"/>
              <a:gd name="connsiteX33" fmla="*/ 2526223 w 2572718"/>
              <a:gd name="connsiteY33" fmla="*/ 158636 h 199964"/>
              <a:gd name="connsiteX34" fmla="*/ 2572718 w 2572718"/>
              <a:gd name="connsiteY34" fmla="*/ 174134 h 19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72718" h="199964">
                <a:moveTo>
                  <a:pt x="0" y="65646"/>
                </a:moveTo>
                <a:cubicBezTo>
                  <a:pt x="15498" y="60480"/>
                  <a:pt x="33738" y="60353"/>
                  <a:pt x="46495" y="50147"/>
                </a:cubicBezTo>
                <a:cubicBezTo>
                  <a:pt x="61040" y="38511"/>
                  <a:pt x="59226" y="7306"/>
                  <a:pt x="77491" y="3653"/>
                </a:cubicBezTo>
                <a:cubicBezTo>
                  <a:pt x="95756" y="0"/>
                  <a:pt x="106545" y="28109"/>
                  <a:pt x="123986" y="34649"/>
                </a:cubicBezTo>
                <a:cubicBezTo>
                  <a:pt x="148651" y="43898"/>
                  <a:pt x="175922" y="43758"/>
                  <a:pt x="201478" y="50147"/>
                </a:cubicBezTo>
                <a:cubicBezTo>
                  <a:pt x="217327" y="54109"/>
                  <a:pt x="232474" y="60480"/>
                  <a:pt x="247972" y="65646"/>
                </a:cubicBezTo>
                <a:cubicBezTo>
                  <a:pt x="304799" y="60480"/>
                  <a:pt x="361519" y="46351"/>
                  <a:pt x="418454" y="50147"/>
                </a:cubicBezTo>
                <a:cubicBezTo>
                  <a:pt x="578051" y="60787"/>
                  <a:pt x="399845" y="108011"/>
                  <a:pt x="526942" y="65646"/>
                </a:cubicBezTo>
                <a:lnTo>
                  <a:pt x="666427" y="112141"/>
                </a:lnTo>
                <a:lnTo>
                  <a:pt x="712922" y="127639"/>
                </a:lnTo>
                <a:lnTo>
                  <a:pt x="759417" y="143137"/>
                </a:lnTo>
                <a:cubicBezTo>
                  <a:pt x="769749" y="127639"/>
                  <a:pt x="772230" y="100683"/>
                  <a:pt x="790413" y="96642"/>
                </a:cubicBezTo>
                <a:cubicBezTo>
                  <a:pt x="826073" y="88718"/>
                  <a:pt x="862371" y="112141"/>
                  <a:pt x="898901" y="112141"/>
                </a:cubicBezTo>
                <a:cubicBezTo>
                  <a:pt x="920202" y="112141"/>
                  <a:pt x="940230" y="101808"/>
                  <a:pt x="960895" y="96642"/>
                </a:cubicBezTo>
                <a:cubicBezTo>
                  <a:pt x="1028054" y="101808"/>
                  <a:pt x="1095535" y="103786"/>
                  <a:pt x="1162372" y="112141"/>
                </a:cubicBezTo>
                <a:cubicBezTo>
                  <a:pt x="1178582" y="114167"/>
                  <a:pt x="1192753" y="130325"/>
                  <a:pt x="1208867" y="127639"/>
                </a:cubicBezTo>
                <a:cubicBezTo>
                  <a:pt x="1227240" y="124577"/>
                  <a:pt x="1239864" y="106974"/>
                  <a:pt x="1255362" y="96642"/>
                </a:cubicBezTo>
                <a:cubicBezTo>
                  <a:pt x="1281193" y="101808"/>
                  <a:pt x="1307298" y="105752"/>
                  <a:pt x="1332854" y="112141"/>
                </a:cubicBezTo>
                <a:cubicBezTo>
                  <a:pt x="1348703" y="116103"/>
                  <a:pt x="1363124" y="125730"/>
                  <a:pt x="1379349" y="127639"/>
                </a:cubicBezTo>
                <a:cubicBezTo>
                  <a:pt x="1451362" y="136111"/>
                  <a:pt x="1524000" y="137971"/>
                  <a:pt x="1596325" y="143137"/>
                </a:cubicBezTo>
                <a:cubicBezTo>
                  <a:pt x="1611823" y="148303"/>
                  <a:pt x="1626483" y="158636"/>
                  <a:pt x="1642820" y="158636"/>
                </a:cubicBezTo>
                <a:cubicBezTo>
                  <a:pt x="1674901" y="158636"/>
                  <a:pt x="1712304" y="127811"/>
                  <a:pt x="1735810" y="112141"/>
                </a:cubicBezTo>
                <a:cubicBezTo>
                  <a:pt x="1740976" y="127639"/>
                  <a:pt x="1737715" y="149574"/>
                  <a:pt x="1751308" y="158636"/>
                </a:cubicBezTo>
                <a:cubicBezTo>
                  <a:pt x="1801180" y="191884"/>
                  <a:pt x="1830873" y="173443"/>
                  <a:pt x="1875295" y="158636"/>
                </a:cubicBezTo>
                <a:cubicBezTo>
                  <a:pt x="1999278" y="199964"/>
                  <a:pt x="1844299" y="158636"/>
                  <a:pt x="1968284" y="158636"/>
                </a:cubicBezTo>
                <a:cubicBezTo>
                  <a:pt x="1994626" y="158636"/>
                  <a:pt x="2019945" y="168968"/>
                  <a:pt x="2045776" y="174134"/>
                </a:cubicBezTo>
                <a:cubicBezTo>
                  <a:pt x="2081437" y="67149"/>
                  <a:pt x="2035938" y="162868"/>
                  <a:pt x="2092271" y="174134"/>
                </a:cubicBezTo>
                <a:cubicBezTo>
                  <a:pt x="2110536" y="177787"/>
                  <a:pt x="2123268" y="153469"/>
                  <a:pt x="2138766" y="143137"/>
                </a:cubicBezTo>
                <a:cubicBezTo>
                  <a:pt x="2265212" y="185287"/>
                  <a:pt x="2100658" y="144027"/>
                  <a:pt x="2231756" y="127639"/>
                </a:cubicBezTo>
                <a:cubicBezTo>
                  <a:pt x="2257894" y="124372"/>
                  <a:pt x="2283417" y="137971"/>
                  <a:pt x="2309247" y="143137"/>
                </a:cubicBezTo>
                <a:cubicBezTo>
                  <a:pt x="2324745" y="153469"/>
                  <a:pt x="2337259" y="171824"/>
                  <a:pt x="2355742" y="174134"/>
                </a:cubicBezTo>
                <a:cubicBezTo>
                  <a:pt x="2381881" y="177401"/>
                  <a:pt x="2406892" y="158636"/>
                  <a:pt x="2433234" y="158636"/>
                </a:cubicBezTo>
                <a:cubicBezTo>
                  <a:pt x="2449570" y="158636"/>
                  <a:pt x="2464230" y="168968"/>
                  <a:pt x="2479728" y="174134"/>
                </a:cubicBezTo>
                <a:cubicBezTo>
                  <a:pt x="2495226" y="168968"/>
                  <a:pt x="2509886" y="158636"/>
                  <a:pt x="2526223" y="158636"/>
                </a:cubicBezTo>
                <a:cubicBezTo>
                  <a:pt x="2542560" y="158636"/>
                  <a:pt x="2572718" y="174134"/>
                  <a:pt x="2572718" y="1741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080740" y="3427067"/>
            <a:ext cx="452874" cy="573437"/>
          </a:xfrm>
          <a:custGeom>
            <a:avLst/>
            <a:gdLst>
              <a:gd name="connsiteX0" fmla="*/ 452874 w 452874"/>
              <a:gd name="connsiteY0" fmla="*/ 0 h 573437"/>
              <a:gd name="connsiteX1" fmla="*/ 406379 w 452874"/>
              <a:gd name="connsiteY1" fmla="*/ 15498 h 573437"/>
              <a:gd name="connsiteX2" fmla="*/ 313389 w 452874"/>
              <a:gd name="connsiteY2" fmla="*/ 61993 h 573437"/>
              <a:gd name="connsiteX3" fmla="*/ 282392 w 452874"/>
              <a:gd name="connsiteY3" fmla="*/ 108488 h 573437"/>
              <a:gd name="connsiteX4" fmla="*/ 235897 w 452874"/>
              <a:gd name="connsiteY4" fmla="*/ 123987 h 573437"/>
              <a:gd name="connsiteX5" fmla="*/ 220399 w 452874"/>
              <a:gd name="connsiteY5" fmla="*/ 170482 h 573437"/>
              <a:gd name="connsiteX6" fmla="*/ 173904 w 452874"/>
              <a:gd name="connsiteY6" fmla="*/ 201478 h 573437"/>
              <a:gd name="connsiteX7" fmla="*/ 142907 w 452874"/>
              <a:gd name="connsiteY7" fmla="*/ 247973 h 573437"/>
              <a:gd name="connsiteX8" fmla="*/ 96413 w 452874"/>
              <a:gd name="connsiteY8" fmla="*/ 278970 h 573437"/>
              <a:gd name="connsiteX9" fmla="*/ 80914 w 452874"/>
              <a:gd name="connsiteY9" fmla="*/ 325465 h 573437"/>
              <a:gd name="connsiteX10" fmla="*/ 49918 w 452874"/>
              <a:gd name="connsiteY10" fmla="*/ 371959 h 573437"/>
              <a:gd name="connsiteX11" fmla="*/ 3423 w 452874"/>
              <a:gd name="connsiteY11" fmla="*/ 480448 h 573437"/>
              <a:gd name="connsiteX12" fmla="*/ 3423 w 452874"/>
              <a:gd name="connsiteY12" fmla="*/ 573437 h 57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874" h="573437">
                <a:moveTo>
                  <a:pt x="452874" y="0"/>
                </a:moveTo>
                <a:cubicBezTo>
                  <a:pt x="437376" y="5166"/>
                  <a:pt x="420991" y="8192"/>
                  <a:pt x="406379" y="15498"/>
                </a:cubicBezTo>
                <a:cubicBezTo>
                  <a:pt x="286203" y="75586"/>
                  <a:pt x="430255" y="23038"/>
                  <a:pt x="313389" y="61993"/>
                </a:cubicBezTo>
                <a:cubicBezTo>
                  <a:pt x="303057" y="77491"/>
                  <a:pt x="296937" y="96852"/>
                  <a:pt x="282392" y="108488"/>
                </a:cubicBezTo>
                <a:cubicBezTo>
                  <a:pt x="269635" y="118694"/>
                  <a:pt x="247449" y="112435"/>
                  <a:pt x="235897" y="123987"/>
                </a:cubicBezTo>
                <a:cubicBezTo>
                  <a:pt x="224345" y="135539"/>
                  <a:pt x="230604" y="157725"/>
                  <a:pt x="220399" y="170482"/>
                </a:cubicBezTo>
                <a:cubicBezTo>
                  <a:pt x="208763" y="185027"/>
                  <a:pt x="189402" y="191146"/>
                  <a:pt x="173904" y="201478"/>
                </a:cubicBezTo>
                <a:cubicBezTo>
                  <a:pt x="163572" y="216976"/>
                  <a:pt x="156078" y="234802"/>
                  <a:pt x="142907" y="247973"/>
                </a:cubicBezTo>
                <a:cubicBezTo>
                  <a:pt x="129736" y="261144"/>
                  <a:pt x="108049" y="264425"/>
                  <a:pt x="96413" y="278970"/>
                </a:cubicBezTo>
                <a:cubicBezTo>
                  <a:pt x="86208" y="291727"/>
                  <a:pt x="88220" y="310853"/>
                  <a:pt x="80914" y="325465"/>
                </a:cubicBezTo>
                <a:cubicBezTo>
                  <a:pt x="72584" y="342125"/>
                  <a:pt x="59159" y="355787"/>
                  <a:pt x="49918" y="371959"/>
                </a:cubicBezTo>
                <a:cubicBezTo>
                  <a:pt x="39625" y="389971"/>
                  <a:pt x="6421" y="453466"/>
                  <a:pt x="3423" y="480448"/>
                </a:cubicBezTo>
                <a:cubicBezTo>
                  <a:pt x="0" y="511255"/>
                  <a:pt x="3423" y="542441"/>
                  <a:pt x="3423" y="5734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3115159" y="3316637"/>
            <a:ext cx="402956" cy="480448"/>
          </a:xfrm>
          <a:custGeom>
            <a:avLst/>
            <a:gdLst>
              <a:gd name="connsiteX0" fmla="*/ 402956 w 402956"/>
              <a:gd name="connsiteY0" fmla="*/ 0 h 480448"/>
              <a:gd name="connsiteX1" fmla="*/ 340963 w 402956"/>
              <a:gd name="connsiteY1" fmla="*/ 46495 h 480448"/>
              <a:gd name="connsiteX2" fmla="*/ 294468 w 402956"/>
              <a:gd name="connsiteY2" fmla="*/ 77492 h 480448"/>
              <a:gd name="connsiteX3" fmla="*/ 263472 w 402956"/>
              <a:gd name="connsiteY3" fmla="*/ 123987 h 480448"/>
              <a:gd name="connsiteX4" fmla="*/ 216977 w 402956"/>
              <a:gd name="connsiteY4" fmla="*/ 154983 h 480448"/>
              <a:gd name="connsiteX5" fmla="*/ 123987 w 402956"/>
              <a:gd name="connsiteY5" fmla="*/ 232475 h 480448"/>
              <a:gd name="connsiteX6" fmla="*/ 30997 w 402956"/>
              <a:gd name="connsiteY6" fmla="*/ 371960 h 480448"/>
              <a:gd name="connsiteX7" fmla="*/ 0 w 402956"/>
              <a:gd name="connsiteY7" fmla="*/ 418455 h 480448"/>
              <a:gd name="connsiteX8" fmla="*/ 0 w 402956"/>
              <a:gd name="connsiteY8" fmla="*/ 480448 h 48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956" h="480448">
                <a:moveTo>
                  <a:pt x="402956" y="0"/>
                </a:moveTo>
                <a:cubicBezTo>
                  <a:pt x="382292" y="15498"/>
                  <a:pt x="361982" y="31481"/>
                  <a:pt x="340963" y="46495"/>
                </a:cubicBezTo>
                <a:cubicBezTo>
                  <a:pt x="325806" y="57322"/>
                  <a:pt x="307639" y="64321"/>
                  <a:pt x="294468" y="77492"/>
                </a:cubicBezTo>
                <a:cubicBezTo>
                  <a:pt x="281297" y="90663"/>
                  <a:pt x="276643" y="110816"/>
                  <a:pt x="263472" y="123987"/>
                </a:cubicBezTo>
                <a:cubicBezTo>
                  <a:pt x="250301" y="137158"/>
                  <a:pt x="231286" y="143059"/>
                  <a:pt x="216977" y="154983"/>
                </a:cubicBezTo>
                <a:cubicBezTo>
                  <a:pt x="97637" y="254432"/>
                  <a:pt x="239432" y="155511"/>
                  <a:pt x="123987" y="232475"/>
                </a:cubicBezTo>
                <a:lnTo>
                  <a:pt x="30997" y="371960"/>
                </a:lnTo>
                <a:cubicBezTo>
                  <a:pt x="20665" y="387458"/>
                  <a:pt x="0" y="399828"/>
                  <a:pt x="0" y="418455"/>
                </a:cubicBezTo>
                <a:lnTo>
                  <a:pt x="0" y="48044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3146156" y="3471620"/>
            <a:ext cx="356461" cy="449451"/>
          </a:xfrm>
          <a:custGeom>
            <a:avLst/>
            <a:gdLst>
              <a:gd name="connsiteX0" fmla="*/ 356461 w 356461"/>
              <a:gd name="connsiteY0" fmla="*/ 0 h 449451"/>
              <a:gd name="connsiteX1" fmla="*/ 325464 w 356461"/>
              <a:gd name="connsiteY1" fmla="*/ 46495 h 449451"/>
              <a:gd name="connsiteX2" fmla="*/ 278969 w 356461"/>
              <a:gd name="connsiteY2" fmla="*/ 61994 h 449451"/>
              <a:gd name="connsiteX3" fmla="*/ 232475 w 356461"/>
              <a:gd name="connsiteY3" fmla="*/ 92990 h 449451"/>
              <a:gd name="connsiteX4" fmla="*/ 123986 w 356461"/>
              <a:gd name="connsiteY4" fmla="*/ 216977 h 449451"/>
              <a:gd name="connsiteX5" fmla="*/ 108488 w 356461"/>
              <a:gd name="connsiteY5" fmla="*/ 263472 h 449451"/>
              <a:gd name="connsiteX6" fmla="*/ 61993 w 356461"/>
              <a:gd name="connsiteY6" fmla="*/ 294468 h 449451"/>
              <a:gd name="connsiteX7" fmla="*/ 30997 w 356461"/>
              <a:gd name="connsiteY7" fmla="*/ 340963 h 449451"/>
              <a:gd name="connsiteX8" fmla="*/ 15498 w 356461"/>
              <a:gd name="connsiteY8" fmla="*/ 402956 h 449451"/>
              <a:gd name="connsiteX9" fmla="*/ 0 w 356461"/>
              <a:gd name="connsiteY9" fmla="*/ 449451 h 44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6461" h="449451">
                <a:moveTo>
                  <a:pt x="356461" y="0"/>
                </a:moveTo>
                <a:cubicBezTo>
                  <a:pt x="346129" y="15498"/>
                  <a:pt x="340009" y="34859"/>
                  <a:pt x="325464" y="46495"/>
                </a:cubicBezTo>
                <a:cubicBezTo>
                  <a:pt x="312707" y="56701"/>
                  <a:pt x="293581" y="54688"/>
                  <a:pt x="278969" y="61994"/>
                </a:cubicBezTo>
                <a:cubicBezTo>
                  <a:pt x="262309" y="70324"/>
                  <a:pt x="247973" y="82658"/>
                  <a:pt x="232475" y="92990"/>
                </a:cubicBezTo>
                <a:cubicBezTo>
                  <a:pt x="160149" y="201478"/>
                  <a:pt x="201478" y="165315"/>
                  <a:pt x="123986" y="216977"/>
                </a:cubicBezTo>
                <a:cubicBezTo>
                  <a:pt x="118820" y="232475"/>
                  <a:pt x="118693" y="250715"/>
                  <a:pt x="108488" y="263472"/>
                </a:cubicBezTo>
                <a:cubicBezTo>
                  <a:pt x="96852" y="278017"/>
                  <a:pt x="75164" y="281297"/>
                  <a:pt x="61993" y="294468"/>
                </a:cubicBezTo>
                <a:cubicBezTo>
                  <a:pt x="48822" y="307639"/>
                  <a:pt x="41329" y="325465"/>
                  <a:pt x="30997" y="340963"/>
                </a:cubicBezTo>
                <a:cubicBezTo>
                  <a:pt x="25831" y="361627"/>
                  <a:pt x="21350" y="382475"/>
                  <a:pt x="15498" y="402956"/>
                </a:cubicBezTo>
                <a:cubicBezTo>
                  <a:pt x="11010" y="418664"/>
                  <a:pt x="0" y="449451"/>
                  <a:pt x="0" y="4494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 flipV="1">
            <a:off x="5429256" y="2285992"/>
            <a:ext cx="285752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357290" y="421481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בור הטבילה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286248" y="428625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בור זריעה</a:t>
            </a:r>
            <a:endParaRPr lang="en-GB" dirty="0"/>
          </a:p>
        </p:txBody>
      </p:sp>
      <p:sp>
        <p:nvSpPr>
          <p:cNvPr id="17" name="Line Callout 1 16"/>
          <p:cNvSpPr/>
          <p:nvPr/>
        </p:nvSpPr>
        <p:spPr>
          <a:xfrm>
            <a:off x="6643702" y="1571612"/>
            <a:ext cx="1928826" cy="928694"/>
          </a:xfrm>
          <a:prstGeom prst="borderCallout1">
            <a:avLst>
              <a:gd name="adj1" fmla="val 50458"/>
              <a:gd name="adj2" fmla="val -1101"/>
              <a:gd name="adj3" fmla="val 102487"/>
              <a:gd name="adj4" fmla="val -455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7072330" y="2577108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צינור של מי העיר </a:t>
            </a:r>
          </a:p>
          <a:p>
            <a:pPr algn="r" rtl="1"/>
            <a:r>
              <a:rPr lang="he-IL" dirty="0"/>
              <a:t>שנשפכין לבור הזריעה</a:t>
            </a:r>
            <a:endParaRPr lang="en-GB" dirty="0"/>
          </a:p>
        </p:txBody>
      </p:sp>
      <p:sp>
        <p:nvSpPr>
          <p:cNvPr id="19" name="Freeform 18"/>
          <p:cNvSpPr/>
          <p:nvPr/>
        </p:nvSpPr>
        <p:spPr>
          <a:xfrm rot="5661910" flipV="1">
            <a:off x="5321023" y="2918353"/>
            <a:ext cx="402956" cy="174159"/>
          </a:xfrm>
          <a:custGeom>
            <a:avLst/>
            <a:gdLst>
              <a:gd name="connsiteX0" fmla="*/ 402956 w 402956"/>
              <a:gd name="connsiteY0" fmla="*/ 0 h 110122"/>
              <a:gd name="connsiteX1" fmla="*/ 356461 w 402956"/>
              <a:gd name="connsiteY1" fmla="*/ 30997 h 110122"/>
              <a:gd name="connsiteX2" fmla="*/ 278969 w 402956"/>
              <a:gd name="connsiteY2" fmla="*/ 46495 h 110122"/>
              <a:gd name="connsiteX3" fmla="*/ 232474 w 402956"/>
              <a:gd name="connsiteY3" fmla="*/ 61993 h 110122"/>
              <a:gd name="connsiteX4" fmla="*/ 123986 w 402956"/>
              <a:gd name="connsiteY4" fmla="*/ 77491 h 110122"/>
              <a:gd name="connsiteX5" fmla="*/ 61993 w 402956"/>
              <a:gd name="connsiteY5" fmla="*/ 92990 h 110122"/>
              <a:gd name="connsiteX6" fmla="*/ 0 w 402956"/>
              <a:gd name="connsiteY6" fmla="*/ 108488 h 11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956" h="110122">
                <a:moveTo>
                  <a:pt x="402956" y="0"/>
                </a:moveTo>
                <a:cubicBezTo>
                  <a:pt x="387458" y="10332"/>
                  <a:pt x="373902" y="24457"/>
                  <a:pt x="356461" y="30997"/>
                </a:cubicBezTo>
                <a:cubicBezTo>
                  <a:pt x="331796" y="40246"/>
                  <a:pt x="304525" y="40106"/>
                  <a:pt x="278969" y="46495"/>
                </a:cubicBezTo>
                <a:cubicBezTo>
                  <a:pt x="263120" y="50457"/>
                  <a:pt x="248493" y="58789"/>
                  <a:pt x="232474" y="61993"/>
                </a:cubicBezTo>
                <a:cubicBezTo>
                  <a:pt x="196654" y="69157"/>
                  <a:pt x="159927" y="70956"/>
                  <a:pt x="123986" y="77491"/>
                </a:cubicBezTo>
                <a:cubicBezTo>
                  <a:pt x="103029" y="81301"/>
                  <a:pt x="82474" y="87138"/>
                  <a:pt x="61993" y="92990"/>
                </a:cubicBezTo>
                <a:cubicBezTo>
                  <a:pt x="2033" y="110122"/>
                  <a:pt x="34543" y="108488"/>
                  <a:pt x="0" y="10848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 rot="7848460">
            <a:off x="5258248" y="2990919"/>
            <a:ext cx="402956" cy="110122"/>
          </a:xfrm>
          <a:custGeom>
            <a:avLst/>
            <a:gdLst>
              <a:gd name="connsiteX0" fmla="*/ 402956 w 402956"/>
              <a:gd name="connsiteY0" fmla="*/ 0 h 110122"/>
              <a:gd name="connsiteX1" fmla="*/ 356461 w 402956"/>
              <a:gd name="connsiteY1" fmla="*/ 30997 h 110122"/>
              <a:gd name="connsiteX2" fmla="*/ 278969 w 402956"/>
              <a:gd name="connsiteY2" fmla="*/ 46495 h 110122"/>
              <a:gd name="connsiteX3" fmla="*/ 232474 w 402956"/>
              <a:gd name="connsiteY3" fmla="*/ 61993 h 110122"/>
              <a:gd name="connsiteX4" fmla="*/ 123986 w 402956"/>
              <a:gd name="connsiteY4" fmla="*/ 77491 h 110122"/>
              <a:gd name="connsiteX5" fmla="*/ 61993 w 402956"/>
              <a:gd name="connsiteY5" fmla="*/ 92990 h 110122"/>
              <a:gd name="connsiteX6" fmla="*/ 0 w 402956"/>
              <a:gd name="connsiteY6" fmla="*/ 108488 h 11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956" h="110122">
                <a:moveTo>
                  <a:pt x="402956" y="0"/>
                </a:moveTo>
                <a:cubicBezTo>
                  <a:pt x="387458" y="10332"/>
                  <a:pt x="373902" y="24457"/>
                  <a:pt x="356461" y="30997"/>
                </a:cubicBezTo>
                <a:cubicBezTo>
                  <a:pt x="331796" y="40246"/>
                  <a:pt x="304525" y="40106"/>
                  <a:pt x="278969" y="46495"/>
                </a:cubicBezTo>
                <a:cubicBezTo>
                  <a:pt x="263120" y="50457"/>
                  <a:pt x="248493" y="58789"/>
                  <a:pt x="232474" y="61993"/>
                </a:cubicBezTo>
                <a:cubicBezTo>
                  <a:pt x="196654" y="69157"/>
                  <a:pt x="159927" y="70956"/>
                  <a:pt x="123986" y="77491"/>
                </a:cubicBezTo>
                <a:cubicBezTo>
                  <a:pt x="103029" y="81301"/>
                  <a:pt x="82474" y="87138"/>
                  <a:pt x="61993" y="92990"/>
                </a:cubicBezTo>
                <a:cubicBezTo>
                  <a:pt x="2033" y="110122"/>
                  <a:pt x="34543" y="108488"/>
                  <a:pt x="0" y="10848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 rot="18065732">
            <a:off x="5214942" y="2928934"/>
            <a:ext cx="402956" cy="110122"/>
          </a:xfrm>
          <a:custGeom>
            <a:avLst/>
            <a:gdLst>
              <a:gd name="connsiteX0" fmla="*/ 402956 w 402956"/>
              <a:gd name="connsiteY0" fmla="*/ 0 h 110122"/>
              <a:gd name="connsiteX1" fmla="*/ 356461 w 402956"/>
              <a:gd name="connsiteY1" fmla="*/ 30997 h 110122"/>
              <a:gd name="connsiteX2" fmla="*/ 278969 w 402956"/>
              <a:gd name="connsiteY2" fmla="*/ 46495 h 110122"/>
              <a:gd name="connsiteX3" fmla="*/ 232474 w 402956"/>
              <a:gd name="connsiteY3" fmla="*/ 61993 h 110122"/>
              <a:gd name="connsiteX4" fmla="*/ 123986 w 402956"/>
              <a:gd name="connsiteY4" fmla="*/ 77491 h 110122"/>
              <a:gd name="connsiteX5" fmla="*/ 61993 w 402956"/>
              <a:gd name="connsiteY5" fmla="*/ 92990 h 110122"/>
              <a:gd name="connsiteX6" fmla="*/ 0 w 402956"/>
              <a:gd name="connsiteY6" fmla="*/ 108488 h 11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956" h="110122">
                <a:moveTo>
                  <a:pt x="402956" y="0"/>
                </a:moveTo>
                <a:cubicBezTo>
                  <a:pt x="387458" y="10332"/>
                  <a:pt x="373902" y="24457"/>
                  <a:pt x="356461" y="30997"/>
                </a:cubicBezTo>
                <a:cubicBezTo>
                  <a:pt x="331796" y="40246"/>
                  <a:pt x="304525" y="40106"/>
                  <a:pt x="278969" y="46495"/>
                </a:cubicBezTo>
                <a:cubicBezTo>
                  <a:pt x="263120" y="50457"/>
                  <a:pt x="248493" y="58789"/>
                  <a:pt x="232474" y="61993"/>
                </a:cubicBezTo>
                <a:cubicBezTo>
                  <a:pt x="196654" y="69157"/>
                  <a:pt x="159927" y="70956"/>
                  <a:pt x="123986" y="77491"/>
                </a:cubicBezTo>
                <a:cubicBezTo>
                  <a:pt x="103029" y="81301"/>
                  <a:pt x="82474" y="87138"/>
                  <a:pt x="61993" y="92990"/>
                </a:cubicBezTo>
                <a:cubicBezTo>
                  <a:pt x="2033" y="110122"/>
                  <a:pt x="34543" y="108488"/>
                  <a:pt x="0" y="10848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574473" y="3307278"/>
            <a:ext cx="350322" cy="47501"/>
          </a:xfrm>
          <a:custGeom>
            <a:avLst/>
            <a:gdLst>
              <a:gd name="connsiteX0" fmla="*/ 0 w 350322"/>
              <a:gd name="connsiteY0" fmla="*/ 17813 h 47501"/>
              <a:gd name="connsiteX1" fmla="*/ 35626 w 350322"/>
              <a:gd name="connsiteY1" fmla="*/ 23751 h 47501"/>
              <a:gd name="connsiteX2" fmla="*/ 41563 w 350322"/>
              <a:gd name="connsiteY2" fmla="*/ 5938 h 47501"/>
              <a:gd name="connsiteX3" fmla="*/ 59376 w 350322"/>
              <a:gd name="connsiteY3" fmla="*/ 41564 h 47501"/>
              <a:gd name="connsiteX4" fmla="*/ 95002 w 350322"/>
              <a:gd name="connsiteY4" fmla="*/ 29688 h 47501"/>
              <a:gd name="connsiteX5" fmla="*/ 106878 w 350322"/>
              <a:gd name="connsiteY5" fmla="*/ 17813 h 47501"/>
              <a:gd name="connsiteX6" fmla="*/ 142504 w 350322"/>
              <a:gd name="connsiteY6" fmla="*/ 47501 h 47501"/>
              <a:gd name="connsiteX7" fmla="*/ 184067 w 350322"/>
              <a:gd name="connsiteY7" fmla="*/ 35626 h 47501"/>
              <a:gd name="connsiteX8" fmla="*/ 207818 w 350322"/>
              <a:gd name="connsiteY8" fmla="*/ 11875 h 47501"/>
              <a:gd name="connsiteX9" fmla="*/ 225631 w 350322"/>
              <a:gd name="connsiteY9" fmla="*/ 17813 h 47501"/>
              <a:gd name="connsiteX10" fmla="*/ 243444 w 350322"/>
              <a:gd name="connsiteY10" fmla="*/ 29688 h 47501"/>
              <a:gd name="connsiteX11" fmla="*/ 285008 w 350322"/>
              <a:gd name="connsiteY11" fmla="*/ 23751 h 47501"/>
              <a:gd name="connsiteX12" fmla="*/ 302821 w 350322"/>
              <a:gd name="connsiteY12" fmla="*/ 17813 h 47501"/>
              <a:gd name="connsiteX13" fmla="*/ 332509 w 350322"/>
              <a:gd name="connsiteY13" fmla="*/ 11875 h 47501"/>
              <a:gd name="connsiteX14" fmla="*/ 350322 w 350322"/>
              <a:gd name="connsiteY14" fmla="*/ 0 h 4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0322" h="47501">
                <a:moveTo>
                  <a:pt x="0" y="17813"/>
                </a:moveTo>
                <a:cubicBezTo>
                  <a:pt x="11808" y="25685"/>
                  <a:pt x="20877" y="38500"/>
                  <a:pt x="35626" y="23751"/>
                </a:cubicBezTo>
                <a:cubicBezTo>
                  <a:pt x="40052" y="19325"/>
                  <a:pt x="39584" y="11876"/>
                  <a:pt x="41563" y="5938"/>
                </a:cubicBezTo>
                <a:cubicBezTo>
                  <a:pt x="43320" y="11208"/>
                  <a:pt x="51370" y="40563"/>
                  <a:pt x="59376" y="41564"/>
                </a:cubicBezTo>
                <a:cubicBezTo>
                  <a:pt x="71797" y="43116"/>
                  <a:pt x="95002" y="29688"/>
                  <a:pt x="95002" y="29688"/>
                </a:cubicBezTo>
                <a:cubicBezTo>
                  <a:pt x="98961" y="25730"/>
                  <a:pt x="101280" y="17813"/>
                  <a:pt x="106878" y="17813"/>
                </a:cubicBezTo>
                <a:cubicBezTo>
                  <a:pt x="126966" y="17813"/>
                  <a:pt x="133817" y="34471"/>
                  <a:pt x="142504" y="47501"/>
                </a:cubicBezTo>
                <a:cubicBezTo>
                  <a:pt x="144991" y="46879"/>
                  <a:pt x="179478" y="38904"/>
                  <a:pt x="184067" y="35626"/>
                </a:cubicBezTo>
                <a:cubicBezTo>
                  <a:pt x="193178" y="29118"/>
                  <a:pt x="207818" y="11875"/>
                  <a:pt x="207818" y="11875"/>
                </a:cubicBezTo>
                <a:cubicBezTo>
                  <a:pt x="213756" y="13854"/>
                  <a:pt x="220033" y="15014"/>
                  <a:pt x="225631" y="17813"/>
                </a:cubicBezTo>
                <a:cubicBezTo>
                  <a:pt x="232014" y="21004"/>
                  <a:pt x="236343" y="28978"/>
                  <a:pt x="243444" y="29688"/>
                </a:cubicBezTo>
                <a:cubicBezTo>
                  <a:pt x="257370" y="31081"/>
                  <a:pt x="271153" y="25730"/>
                  <a:pt x="285008" y="23751"/>
                </a:cubicBezTo>
                <a:cubicBezTo>
                  <a:pt x="290946" y="21772"/>
                  <a:pt x="296749" y="19331"/>
                  <a:pt x="302821" y="17813"/>
                </a:cubicBezTo>
                <a:cubicBezTo>
                  <a:pt x="312612" y="15365"/>
                  <a:pt x="323060" y="15419"/>
                  <a:pt x="332509" y="11875"/>
                </a:cubicBezTo>
                <a:cubicBezTo>
                  <a:pt x="339191" y="9369"/>
                  <a:pt x="350322" y="0"/>
                  <a:pt x="35032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e-IL" dirty="0"/>
              <a:t>החשש בזריעה בזוחלין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28662" y="2643182"/>
            <a:ext cx="2643206" cy="292895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929058" y="2643182"/>
            <a:ext cx="1928826" cy="29289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571868" y="3143248"/>
            <a:ext cx="35719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3989446" y="2954099"/>
            <a:ext cx="1822418" cy="124897"/>
          </a:xfrm>
          <a:custGeom>
            <a:avLst/>
            <a:gdLst>
              <a:gd name="connsiteX0" fmla="*/ 9117 w 1822418"/>
              <a:gd name="connsiteY0" fmla="*/ 68070 h 124897"/>
              <a:gd name="connsiteX1" fmla="*/ 102107 w 1822418"/>
              <a:gd name="connsiteY1" fmla="*/ 68070 h 124897"/>
              <a:gd name="connsiteX2" fmla="*/ 210595 w 1822418"/>
              <a:gd name="connsiteY2" fmla="*/ 37074 h 124897"/>
              <a:gd name="connsiteX3" fmla="*/ 257090 w 1822418"/>
              <a:gd name="connsiteY3" fmla="*/ 68070 h 124897"/>
              <a:gd name="connsiteX4" fmla="*/ 443069 w 1822418"/>
              <a:gd name="connsiteY4" fmla="*/ 68070 h 124897"/>
              <a:gd name="connsiteX5" fmla="*/ 660046 w 1822418"/>
              <a:gd name="connsiteY5" fmla="*/ 68070 h 124897"/>
              <a:gd name="connsiteX6" fmla="*/ 753035 w 1822418"/>
              <a:gd name="connsiteY6" fmla="*/ 99067 h 124897"/>
              <a:gd name="connsiteX7" fmla="*/ 815029 w 1822418"/>
              <a:gd name="connsiteY7" fmla="*/ 83569 h 124897"/>
              <a:gd name="connsiteX8" fmla="*/ 939015 w 1822418"/>
              <a:gd name="connsiteY8" fmla="*/ 99067 h 124897"/>
              <a:gd name="connsiteX9" fmla="*/ 985510 w 1822418"/>
              <a:gd name="connsiteY9" fmla="*/ 68070 h 124897"/>
              <a:gd name="connsiteX10" fmla="*/ 1032005 w 1822418"/>
              <a:gd name="connsiteY10" fmla="*/ 52572 h 124897"/>
              <a:gd name="connsiteX11" fmla="*/ 1124995 w 1822418"/>
              <a:gd name="connsiteY11" fmla="*/ 99067 h 124897"/>
              <a:gd name="connsiteX12" fmla="*/ 1171490 w 1822418"/>
              <a:gd name="connsiteY12" fmla="*/ 83569 h 124897"/>
              <a:gd name="connsiteX13" fmla="*/ 1264479 w 1822418"/>
              <a:gd name="connsiteY13" fmla="*/ 83569 h 124897"/>
              <a:gd name="connsiteX14" fmla="*/ 1310974 w 1822418"/>
              <a:gd name="connsiteY14" fmla="*/ 99067 h 124897"/>
              <a:gd name="connsiteX15" fmla="*/ 1388466 w 1822418"/>
              <a:gd name="connsiteY15" fmla="*/ 83569 h 124897"/>
              <a:gd name="connsiteX16" fmla="*/ 1434961 w 1822418"/>
              <a:gd name="connsiteY16" fmla="*/ 99067 h 124897"/>
              <a:gd name="connsiteX17" fmla="*/ 1574446 w 1822418"/>
              <a:gd name="connsiteY17" fmla="*/ 114565 h 124897"/>
              <a:gd name="connsiteX18" fmla="*/ 1589944 w 1822418"/>
              <a:gd name="connsiteY18" fmla="*/ 37074 h 124897"/>
              <a:gd name="connsiteX19" fmla="*/ 1636439 w 1822418"/>
              <a:gd name="connsiteY19" fmla="*/ 68070 h 124897"/>
              <a:gd name="connsiteX20" fmla="*/ 1822418 w 1822418"/>
              <a:gd name="connsiteY20" fmla="*/ 114565 h 12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22418" h="124897">
                <a:moveTo>
                  <a:pt x="9117" y="68070"/>
                </a:moveTo>
                <a:cubicBezTo>
                  <a:pt x="111224" y="0"/>
                  <a:pt x="0" y="53484"/>
                  <a:pt x="102107" y="68070"/>
                </a:cubicBezTo>
                <a:cubicBezTo>
                  <a:pt x="115729" y="70016"/>
                  <a:pt x="193147" y="42890"/>
                  <a:pt x="210595" y="37074"/>
                </a:cubicBezTo>
                <a:cubicBezTo>
                  <a:pt x="226093" y="47406"/>
                  <a:pt x="239249" y="62718"/>
                  <a:pt x="257090" y="68070"/>
                </a:cubicBezTo>
                <a:cubicBezTo>
                  <a:pt x="349366" y="95753"/>
                  <a:pt x="360253" y="84634"/>
                  <a:pt x="443069" y="68070"/>
                </a:cubicBezTo>
                <a:cubicBezTo>
                  <a:pt x="618069" y="111822"/>
                  <a:pt x="331188" y="47517"/>
                  <a:pt x="660046" y="68070"/>
                </a:cubicBezTo>
                <a:cubicBezTo>
                  <a:pt x="692655" y="70108"/>
                  <a:pt x="753035" y="99067"/>
                  <a:pt x="753035" y="99067"/>
                </a:cubicBezTo>
                <a:cubicBezTo>
                  <a:pt x="773700" y="93901"/>
                  <a:pt x="793728" y="83569"/>
                  <a:pt x="815029" y="83569"/>
                </a:cubicBezTo>
                <a:cubicBezTo>
                  <a:pt x="856679" y="83569"/>
                  <a:pt x="897536" y="102838"/>
                  <a:pt x="939015" y="99067"/>
                </a:cubicBezTo>
                <a:cubicBezTo>
                  <a:pt x="957565" y="97381"/>
                  <a:pt x="968850" y="76400"/>
                  <a:pt x="985510" y="68070"/>
                </a:cubicBezTo>
                <a:cubicBezTo>
                  <a:pt x="1000122" y="60764"/>
                  <a:pt x="1016507" y="57738"/>
                  <a:pt x="1032005" y="52572"/>
                </a:cubicBezTo>
                <a:cubicBezTo>
                  <a:pt x="1055514" y="68245"/>
                  <a:pt x="1092911" y="99067"/>
                  <a:pt x="1124995" y="99067"/>
                </a:cubicBezTo>
                <a:cubicBezTo>
                  <a:pt x="1141332" y="99067"/>
                  <a:pt x="1155992" y="88735"/>
                  <a:pt x="1171490" y="83569"/>
                </a:cubicBezTo>
                <a:cubicBezTo>
                  <a:pt x="1295478" y="124897"/>
                  <a:pt x="1140493" y="83569"/>
                  <a:pt x="1264479" y="83569"/>
                </a:cubicBezTo>
                <a:cubicBezTo>
                  <a:pt x="1280816" y="83569"/>
                  <a:pt x="1295476" y="93901"/>
                  <a:pt x="1310974" y="99067"/>
                </a:cubicBezTo>
                <a:cubicBezTo>
                  <a:pt x="1336805" y="93901"/>
                  <a:pt x="1362124" y="83569"/>
                  <a:pt x="1388466" y="83569"/>
                </a:cubicBezTo>
                <a:cubicBezTo>
                  <a:pt x="1404803" y="83569"/>
                  <a:pt x="1418847" y="96381"/>
                  <a:pt x="1434961" y="99067"/>
                </a:cubicBezTo>
                <a:cubicBezTo>
                  <a:pt x="1481106" y="106758"/>
                  <a:pt x="1527951" y="109399"/>
                  <a:pt x="1574446" y="114565"/>
                </a:cubicBezTo>
                <a:cubicBezTo>
                  <a:pt x="1579612" y="88735"/>
                  <a:pt x="1568871" y="52879"/>
                  <a:pt x="1589944" y="37074"/>
                </a:cubicBezTo>
                <a:cubicBezTo>
                  <a:pt x="1604845" y="25898"/>
                  <a:pt x="1619245" y="60906"/>
                  <a:pt x="1636439" y="68070"/>
                </a:cubicBezTo>
                <a:cubicBezTo>
                  <a:pt x="1759790" y="119466"/>
                  <a:pt x="1736665" y="114565"/>
                  <a:pt x="1822418" y="11456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945397" y="3529961"/>
            <a:ext cx="2572718" cy="199964"/>
          </a:xfrm>
          <a:custGeom>
            <a:avLst/>
            <a:gdLst>
              <a:gd name="connsiteX0" fmla="*/ 0 w 2572718"/>
              <a:gd name="connsiteY0" fmla="*/ 65646 h 199964"/>
              <a:gd name="connsiteX1" fmla="*/ 46495 w 2572718"/>
              <a:gd name="connsiteY1" fmla="*/ 50147 h 199964"/>
              <a:gd name="connsiteX2" fmla="*/ 77491 w 2572718"/>
              <a:gd name="connsiteY2" fmla="*/ 3653 h 199964"/>
              <a:gd name="connsiteX3" fmla="*/ 123986 w 2572718"/>
              <a:gd name="connsiteY3" fmla="*/ 34649 h 199964"/>
              <a:gd name="connsiteX4" fmla="*/ 201478 w 2572718"/>
              <a:gd name="connsiteY4" fmla="*/ 50147 h 199964"/>
              <a:gd name="connsiteX5" fmla="*/ 247972 w 2572718"/>
              <a:gd name="connsiteY5" fmla="*/ 65646 h 199964"/>
              <a:gd name="connsiteX6" fmla="*/ 418454 w 2572718"/>
              <a:gd name="connsiteY6" fmla="*/ 50147 h 199964"/>
              <a:gd name="connsiteX7" fmla="*/ 526942 w 2572718"/>
              <a:gd name="connsiteY7" fmla="*/ 65646 h 199964"/>
              <a:gd name="connsiteX8" fmla="*/ 666427 w 2572718"/>
              <a:gd name="connsiteY8" fmla="*/ 112141 h 199964"/>
              <a:gd name="connsiteX9" fmla="*/ 712922 w 2572718"/>
              <a:gd name="connsiteY9" fmla="*/ 127639 h 199964"/>
              <a:gd name="connsiteX10" fmla="*/ 759417 w 2572718"/>
              <a:gd name="connsiteY10" fmla="*/ 143137 h 199964"/>
              <a:gd name="connsiteX11" fmla="*/ 790413 w 2572718"/>
              <a:gd name="connsiteY11" fmla="*/ 96642 h 199964"/>
              <a:gd name="connsiteX12" fmla="*/ 898901 w 2572718"/>
              <a:gd name="connsiteY12" fmla="*/ 112141 h 199964"/>
              <a:gd name="connsiteX13" fmla="*/ 960895 w 2572718"/>
              <a:gd name="connsiteY13" fmla="*/ 96642 h 199964"/>
              <a:gd name="connsiteX14" fmla="*/ 1162372 w 2572718"/>
              <a:gd name="connsiteY14" fmla="*/ 112141 h 199964"/>
              <a:gd name="connsiteX15" fmla="*/ 1208867 w 2572718"/>
              <a:gd name="connsiteY15" fmla="*/ 127639 h 199964"/>
              <a:gd name="connsiteX16" fmla="*/ 1255362 w 2572718"/>
              <a:gd name="connsiteY16" fmla="*/ 96642 h 199964"/>
              <a:gd name="connsiteX17" fmla="*/ 1332854 w 2572718"/>
              <a:gd name="connsiteY17" fmla="*/ 112141 h 199964"/>
              <a:gd name="connsiteX18" fmla="*/ 1379349 w 2572718"/>
              <a:gd name="connsiteY18" fmla="*/ 127639 h 199964"/>
              <a:gd name="connsiteX19" fmla="*/ 1596325 w 2572718"/>
              <a:gd name="connsiteY19" fmla="*/ 143137 h 199964"/>
              <a:gd name="connsiteX20" fmla="*/ 1642820 w 2572718"/>
              <a:gd name="connsiteY20" fmla="*/ 158636 h 199964"/>
              <a:gd name="connsiteX21" fmla="*/ 1735810 w 2572718"/>
              <a:gd name="connsiteY21" fmla="*/ 112141 h 199964"/>
              <a:gd name="connsiteX22" fmla="*/ 1751308 w 2572718"/>
              <a:gd name="connsiteY22" fmla="*/ 158636 h 199964"/>
              <a:gd name="connsiteX23" fmla="*/ 1875295 w 2572718"/>
              <a:gd name="connsiteY23" fmla="*/ 158636 h 199964"/>
              <a:gd name="connsiteX24" fmla="*/ 1968284 w 2572718"/>
              <a:gd name="connsiteY24" fmla="*/ 158636 h 199964"/>
              <a:gd name="connsiteX25" fmla="*/ 2045776 w 2572718"/>
              <a:gd name="connsiteY25" fmla="*/ 174134 h 199964"/>
              <a:gd name="connsiteX26" fmla="*/ 2092271 w 2572718"/>
              <a:gd name="connsiteY26" fmla="*/ 174134 h 199964"/>
              <a:gd name="connsiteX27" fmla="*/ 2138766 w 2572718"/>
              <a:gd name="connsiteY27" fmla="*/ 143137 h 199964"/>
              <a:gd name="connsiteX28" fmla="*/ 2231756 w 2572718"/>
              <a:gd name="connsiteY28" fmla="*/ 127639 h 199964"/>
              <a:gd name="connsiteX29" fmla="*/ 2309247 w 2572718"/>
              <a:gd name="connsiteY29" fmla="*/ 143137 h 199964"/>
              <a:gd name="connsiteX30" fmla="*/ 2355742 w 2572718"/>
              <a:gd name="connsiteY30" fmla="*/ 174134 h 199964"/>
              <a:gd name="connsiteX31" fmla="*/ 2433234 w 2572718"/>
              <a:gd name="connsiteY31" fmla="*/ 158636 h 199964"/>
              <a:gd name="connsiteX32" fmla="*/ 2479728 w 2572718"/>
              <a:gd name="connsiteY32" fmla="*/ 174134 h 199964"/>
              <a:gd name="connsiteX33" fmla="*/ 2526223 w 2572718"/>
              <a:gd name="connsiteY33" fmla="*/ 158636 h 199964"/>
              <a:gd name="connsiteX34" fmla="*/ 2572718 w 2572718"/>
              <a:gd name="connsiteY34" fmla="*/ 174134 h 19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72718" h="199964">
                <a:moveTo>
                  <a:pt x="0" y="65646"/>
                </a:moveTo>
                <a:cubicBezTo>
                  <a:pt x="15498" y="60480"/>
                  <a:pt x="33738" y="60353"/>
                  <a:pt x="46495" y="50147"/>
                </a:cubicBezTo>
                <a:cubicBezTo>
                  <a:pt x="61040" y="38511"/>
                  <a:pt x="59226" y="7306"/>
                  <a:pt x="77491" y="3653"/>
                </a:cubicBezTo>
                <a:cubicBezTo>
                  <a:pt x="95756" y="0"/>
                  <a:pt x="106545" y="28109"/>
                  <a:pt x="123986" y="34649"/>
                </a:cubicBezTo>
                <a:cubicBezTo>
                  <a:pt x="148651" y="43898"/>
                  <a:pt x="175922" y="43758"/>
                  <a:pt x="201478" y="50147"/>
                </a:cubicBezTo>
                <a:cubicBezTo>
                  <a:pt x="217327" y="54109"/>
                  <a:pt x="232474" y="60480"/>
                  <a:pt x="247972" y="65646"/>
                </a:cubicBezTo>
                <a:cubicBezTo>
                  <a:pt x="304799" y="60480"/>
                  <a:pt x="361519" y="46351"/>
                  <a:pt x="418454" y="50147"/>
                </a:cubicBezTo>
                <a:cubicBezTo>
                  <a:pt x="578051" y="60787"/>
                  <a:pt x="399845" y="108011"/>
                  <a:pt x="526942" y="65646"/>
                </a:cubicBezTo>
                <a:lnTo>
                  <a:pt x="666427" y="112141"/>
                </a:lnTo>
                <a:lnTo>
                  <a:pt x="712922" y="127639"/>
                </a:lnTo>
                <a:lnTo>
                  <a:pt x="759417" y="143137"/>
                </a:lnTo>
                <a:cubicBezTo>
                  <a:pt x="769749" y="127639"/>
                  <a:pt x="772230" y="100683"/>
                  <a:pt x="790413" y="96642"/>
                </a:cubicBezTo>
                <a:cubicBezTo>
                  <a:pt x="826073" y="88718"/>
                  <a:pt x="862371" y="112141"/>
                  <a:pt x="898901" y="112141"/>
                </a:cubicBezTo>
                <a:cubicBezTo>
                  <a:pt x="920202" y="112141"/>
                  <a:pt x="940230" y="101808"/>
                  <a:pt x="960895" y="96642"/>
                </a:cubicBezTo>
                <a:cubicBezTo>
                  <a:pt x="1028054" y="101808"/>
                  <a:pt x="1095535" y="103786"/>
                  <a:pt x="1162372" y="112141"/>
                </a:cubicBezTo>
                <a:cubicBezTo>
                  <a:pt x="1178582" y="114167"/>
                  <a:pt x="1192753" y="130325"/>
                  <a:pt x="1208867" y="127639"/>
                </a:cubicBezTo>
                <a:cubicBezTo>
                  <a:pt x="1227240" y="124577"/>
                  <a:pt x="1239864" y="106974"/>
                  <a:pt x="1255362" y="96642"/>
                </a:cubicBezTo>
                <a:cubicBezTo>
                  <a:pt x="1281193" y="101808"/>
                  <a:pt x="1307298" y="105752"/>
                  <a:pt x="1332854" y="112141"/>
                </a:cubicBezTo>
                <a:cubicBezTo>
                  <a:pt x="1348703" y="116103"/>
                  <a:pt x="1363124" y="125730"/>
                  <a:pt x="1379349" y="127639"/>
                </a:cubicBezTo>
                <a:cubicBezTo>
                  <a:pt x="1451362" y="136111"/>
                  <a:pt x="1524000" y="137971"/>
                  <a:pt x="1596325" y="143137"/>
                </a:cubicBezTo>
                <a:cubicBezTo>
                  <a:pt x="1611823" y="148303"/>
                  <a:pt x="1626483" y="158636"/>
                  <a:pt x="1642820" y="158636"/>
                </a:cubicBezTo>
                <a:cubicBezTo>
                  <a:pt x="1674901" y="158636"/>
                  <a:pt x="1712304" y="127811"/>
                  <a:pt x="1735810" y="112141"/>
                </a:cubicBezTo>
                <a:cubicBezTo>
                  <a:pt x="1740976" y="127639"/>
                  <a:pt x="1737715" y="149574"/>
                  <a:pt x="1751308" y="158636"/>
                </a:cubicBezTo>
                <a:cubicBezTo>
                  <a:pt x="1801180" y="191884"/>
                  <a:pt x="1830873" y="173443"/>
                  <a:pt x="1875295" y="158636"/>
                </a:cubicBezTo>
                <a:cubicBezTo>
                  <a:pt x="1999278" y="199964"/>
                  <a:pt x="1844299" y="158636"/>
                  <a:pt x="1968284" y="158636"/>
                </a:cubicBezTo>
                <a:cubicBezTo>
                  <a:pt x="1994626" y="158636"/>
                  <a:pt x="2019945" y="168968"/>
                  <a:pt x="2045776" y="174134"/>
                </a:cubicBezTo>
                <a:cubicBezTo>
                  <a:pt x="2081437" y="67149"/>
                  <a:pt x="2035938" y="162868"/>
                  <a:pt x="2092271" y="174134"/>
                </a:cubicBezTo>
                <a:cubicBezTo>
                  <a:pt x="2110536" y="177787"/>
                  <a:pt x="2123268" y="153469"/>
                  <a:pt x="2138766" y="143137"/>
                </a:cubicBezTo>
                <a:cubicBezTo>
                  <a:pt x="2265212" y="185287"/>
                  <a:pt x="2100658" y="144027"/>
                  <a:pt x="2231756" y="127639"/>
                </a:cubicBezTo>
                <a:cubicBezTo>
                  <a:pt x="2257894" y="124372"/>
                  <a:pt x="2283417" y="137971"/>
                  <a:pt x="2309247" y="143137"/>
                </a:cubicBezTo>
                <a:cubicBezTo>
                  <a:pt x="2324745" y="153469"/>
                  <a:pt x="2337259" y="171824"/>
                  <a:pt x="2355742" y="174134"/>
                </a:cubicBezTo>
                <a:cubicBezTo>
                  <a:pt x="2381881" y="177401"/>
                  <a:pt x="2406892" y="158636"/>
                  <a:pt x="2433234" y="158636"/>
                </a:cubicBezTo>
                <a:cubicBezTo>
                  <a:pt x="2449570" y="158636"/>
                  <a:pt x="2464230" y="168968"/>
                  <a:pt x="2479728" y="174134"/>
                </a:cubicBezTo>
                <a:cubicBezTo>
                  <a:pt x="2495226" y="168968"/>
                  <a:pt x="2509886" y="158636"/>
                  <a:pt x="2526223" y="158636"/>
                </a:cubicBezTo>
                <a:cubicBezTo>
                  <a:pt x="2542560" y="158636"/>
                  <a:pt x="2572718" y="174134"/>
                  <a:pt x="2572718" y="17413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080740" y="3208149"/>
            <a:ext cx="452874" cy="573437"/>
          </a:xfrm>
          <a:custGeom>
            <a:avLst/>
            <a:gdLst>
              <a:gd name="connsiteX0" fmla="*/ 452874 w 452874"/>
              <a:gd name="connsiteY0" fmla="*/ 0 h 573437"/>
              <a:gd name="connsiteX1" fmla="*/ 406379 w 452874"/>
              <a:gd name="connsiteY1" fmla="*/ 15498 h 573437"/>
              <a:gd name="connsiteX2" fmla="*/ 313389 w 452874"/>
              <a:gd name="connsiteY2" fmla="*/ 61993 h 573437"/>
              <a:gd name="connsiteX3" fmla="*/ 282392 w 452874"/>
              <a:gd name="connsiteY3" fmla="*/ 108488 h 573437"/>
              <a:gd name="connsiteX4" fmla="*/ 235897 w 452874"/>
              <a:gd name="connsiteY4" fmla="*/ 123987 h 573437"/>
              <a:gd name="connsiteX5" fmla="*/ 220399 w 452874"/>
              <a:gd name="connsiteY5" fmla="*/ 170482 h 573437"/>
              <a:gd name="connsiteX6" fmla="*/ 173904 w 452874"/>
              <a:gd name="connsiteY6" fmla="*/ 201478 h 573437"/>
              <a:gd name="connsiteX7" fmla="*/ 142907 w 452874"/>
              <a:gd name="connsiteY7" fmla="*/ 247973 h 573437"/>
              <a:gd name="connsiteX8" fmla="*/ 96413 w 452874"/>
              <a:gd name="connsiteY8" fmla="*/ 278970 h 573437"/>
              <a:gd name="connsiteX9" fmla="*/ 80914 w 452874"/>
              <a:gd name="connsiteY9" fmla="*/ 325465 h 573437"/>
              <a:gd name="connsiteX10" fmla="*/ 49918 w 452874"/>
              <a:gd name="connsiteY10" fmla="*/ 371959 h 573437"/>
              <a:gd name="connsiteX11" fmla="*/ 3423 w 452874"/>
              <a:gd name="connsiteY11" fmla="*/ 480448 h 573437"/>
              <a:gd name="connsiteX12" fmla="*/ 3423 w 452874"/>
              <a:gd name="connsiteY12" fmla="*/ 573437 h 57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874" h="573437">
                <a:moveTo>
                  <a:pt x="452874" y="0"/>
                </a:moveTo>
                <a:cubicBezTo>
                  <a:pt x="437376" y="5166"/>
                  <a:pt x="420991" y="8192"/>
                  <a:pt x="406379" y="15498"/>
                </a:cubicBezTo>
                <a:cubicBezTo>
                  <a:pt x="286203" y="75586"/>
                  <a:pt x="430255" y="23038"/>
                  <a:pt x="313389" y="61993"/>
                </a:cubicBezTo>
                <a:cubicBezTo>
                  <a:pt x="303057" y="77491"/>
                  <a:pt x="296937" y="96852"/>
                  <a:pt x="282392" y="108488"/>
                </a:cubicBezTo>
                <a:cubicBezTo>
                  <a:pt x="269635" y="118694"/>
                  <a:pt x="247449" y="112435"/>
                  <a:pt x="235897" y="123987"/>
                </a:cubicBezTo>
                <a:cubicBezTo>
                  <a:pt x="224345" y="135539"/>
                  <a:pt x="230604" y="157725"/>
                  <a:pt x="220399" y="170482"/>
                </a:cubicBezTo>
                <a:cubicBezTo>
                  <a:pt x="208763" y="185027"/>
                  <a:pt x="189402" y="191146"/>
                  <a:pt x="173904" y="201478"/>
                </a:cubicBezTo>
                <a:cubicBezTo>
                  <a:pt x="163572" y="216976"/>
                  <a:pt x="156078" y="234802"/>
                  <a:pt x="142907" y="247973"/>
                </a:cubicBezTo>
                <a:cubicBezTo>
                  <a:pt x="129736" y="261144"/>
                  <a:pt x="108049" y="264425"/>
                  <a:pt x="96413" y="278970"/>
                </a:cubicBezTo>
                <a:cubicBezTo>
                  <a:pt x="86208" y="291727"/>
                  <a:pt x="88220" y="310853"/>
                  <a:pt x="80914" y="325465"/>
                </a:cubicBezTo>
                <a:cubicBezTo>
                  <a:pt x="72584" y="342125"/>
                  <a:pt x="59159" y="355787"/>
                  <a:pt x="49918" y="371959"/>
                </a:cubicBezTo>
                <a:cubicBezTo>
                  <a:pt x="39625" y="389971"/>
                  <a:pt x="6421" y="453466"/>
                  <a:pt x="3423" y="480448"/>
                </a:cubicBezTo>
                <a:cubicBezTo>
                  <a:pt x="0" y="511255"/>
                  <a:pt x="3423" y="542441"/>
                  <a:pt x="3423" y="5734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3115159" y="3316637"/>
            <a:ext cx="402956" cy="480448"/>
          </a:xfrm>
          <a:custGeom>
            <a:avLst/>
            <a:gdLst>
              <a:gd name="connsiteX0" fmla="*/ 402956 w 402956"/>
              <a:gd name="connsiteY0" fmla="*/ 0 h 480448"/>
              <a:gd name="connsiteX1" fmla="*/ 340963 w 402956"/>
              <a:gd name="connsiteY1" fmla="*/ 46495 h 480448"/>
              <a:gd name="connsiteX2" fmla="*/ 294468 w 402956"/>
              <a:gd name="connsiteY2" fmla="*/ 77492 h 480448"/>
              <a:gd name="connsiteX3" fmla="*/ 263472 w 402956"/>
              <a:gd name="connsiteY3" fmla="*/ 123987 h 480448"/>
              <a:gd name="connsiteX4" fmla="*/ 216977 w 402956"/>
              <a:gd name="connsiteY4" fmla="*/ 154983 h 480448"/>
              <a:gd name="connsiteX5" fmla="*/ 123987 w 402956"/>
              <a:gd name="connsiteY5" fmla="*/ 232475 h 480448"/>
              <a:gd name="connsiteX6" fmla="*/ 30997 w 402956"/>
              <a:gd name="connsiteY6" fmla="*/ 371960 h 480448"/>
              <a:gd name="connsiteX7" fmla="*/ 0 w 402956"/>
              <a:gd name="connsiteY7" fmla="*/ 418455 h 480448"/>
              <a:gd name="connsiteX8" fmla="*/ 0 w 402956"/>
              <a:gd name="connsiteY8" fmla="*/ 480448 h 48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956" h="480448">
                <a:moveTo>
                  <a:pt x="402956" y="0"/>
                </a:moveTo>
                <a:cubicBezTo>
                  <a:pt x="382292" y="15498"/>
                  <a:pt x="361982" y="31481"/>
                  <a:pt x="340963" y="46495"/>
                </a:cubicBezTo>
                <a:cubicBezTo>
                  <a:pt x="325806" y="57322"/>
                  <a:pt x="307639" y="64321"/>
                  <a:pt x="294468" y="77492"/>
                </a:cubicBezTo>
                <a:cubicBezTo>
                  <a:pt x="281297" y="90663"/>
                  <a:pt x="276643" y="110816"/>
                  <a:pt x="263472" y="123987"/>
                </a:cubicBezTo>
                <a:cubicBezTo>
                  <a:pt x="250301" y="137158"/>
                  <a:pt x="231286" y="143059"/>
                  <a:pt x="216977" y="154983"/>
                </a:cubicBezTo>
                <a:cubicBezTo>
                  <a:pt x="97637" y="254432"/>
                  <a:pt x="239432" y="155511"/>
                  <a:pt x="123987" y="232475"/>
                </a:cubicBezTo>
                <a:lnTo>
                  <a:pt x="30997" y="371960"/>
                </a:lnTo>
                <a:cubicBezTo>
                  <a:pt x="20665" y="387458"/>
                  <a:pt x="0" y="399828"/>
                  <a:pt x="0" y="418455"/>
                </a:cubicBezTo>
                <a:lnTo>
                  <a:pt x="0" y="48044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3146156" y="3471620"/>
            <a:ext cx="356461" cy="449451"/>
          </a:xfrm>
          <a:custGeom>
            <a:avLst/>
            <a:gdLst>
              <a:gd name="connsiteX0" fmla="*/ 356461 w 356461"/>
              <a:gd name="connsiteY0" fmla="*/ 0 h 449451"/>
              <a:gd name="connsiteX1" fmla="*/ 325464 w 356461"/>
              <a:gd name="connsiteY1" fmla="*/ 46495 h 449451"/>
              <a:gd name="connsiteX2" fmla="*/ 278969 w 356461"/>
              <a:gd name="connsiteY2" fmla="*/ 61994 h 449451"/>
              <a:gd name="connsiteX3" fmla="*/ 232475 w 356461"/>
              <a:gd name="connsiteY3" fmla="*/ 92990 h 449451"/>
              <a:gd name="connsiteX4" fmla="*/ 123986 w 356461"/>
              <a:gd name="connsiteY4" fmla="*/ 216977 h 449451"/>
              <a:gd name="connsiteX5" fmla="*/ 108488 w 356461"/>
              <a:gd name="connsiteY5" fmla="*/ 263472 h 449451"/>
              <a:gd name="connsiteX6" fmla="*/ 61993 w 356461"/>
              <a:gd name="connsiteY6" fmla="*/ 294468 h 449451"/>
              <a:gd name="connsiteX7" fmla="*/ 30997 w 356461"/>
              <a:gd name="connsiteY7" fmla="*/ 340963 h 449451"/>
              <a:gd name="connsiteX8" fmla="*/ 15498 w 356461"/>
              <a:gd name="connsiteY8" fmla="*/ 402956 h 449451"/>
              <a:gd name="connsiteX9" fmla="*/ 0 w 356461"/>
              <a:gd name="connsiteY9" fmla="*/ 449451 h 44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6461" h="449451">
                <a:moveTo>
                  <a:pt x="356461" y="0"/>
                </a:moveTo>
                <a:cubicBezTo>
                  <a:pt x="346129" y="15498"/>
                  <a:pt x="340009" y="34859"/>
                  <a:pt x="325464" y="46495"/>
                </a:cubicBezTo>
                <a:cubicBezTo>
                  <a:pt x="312707" y="56701"/>
                  <a:pt x="293581" y="54688"/>
                  <a:pt x="278969" y="61994"/>
                </a:cubicBezTo>
                <a:cubicBezTo>
                  <a:pt x="262309" y="70324"/>
                  <a:pt x="247973" y="82658"/>
                  <a:pt x="232475" y="92990"/>
                </a:cubicBezTo>
                <a:cubicBezTo>
                  <a:pt x="160149" y="201478"/>
                  <a:pt x="201478" y="165315"/>
                  <a:pt x="123986" y="216977"/>
                </a:cubicBezTo>
                <a:cubicBezTo>
                  <a:pt x="118820" y="232475"/>
                  <a:pt x="118693" y="250715"/>
                  <a:pt x="108488" y="263472"/>
                </a:cubicBezTo>
                <a:cubicBezTo>
                  <a:pt x="96852" y="278017"/>
                  <a:pt x="75164" y="281297"/>
                  <a:pt x="61993" y="294468"/>
                </a:cubicBezTo>
                <a:cubicBezTo>
                  <a:pt x="48822" y="307639"/>
                  <a:pt x="41329" y="325465"/>
                  <a:pt x="30997" y="340963"/>
                </a:cubicBezTo>
                <a:cubicBezTo>
                  <a:pt x="25831" y="361627"/>
                  <a:pt x="21350" y="382475"/>
                  <a:pt x="15498" y="402956"/>
                </a:cubicBezTo>
                <a:cubicBezTo>
                  <a:pt x="11010" y="418664"/>
                  <a:pt x="0" y="449451"/>
                  <a:pt x="0" y="4494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500694" y="1928802"/>
            <a:ext cx="214314" cy="3357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357290" y="421481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בור הטבילה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000496" y="428625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בור זריעה</a:t>
            </a:r>
            <a:endParaRPr lang="en-GB" dirty="0"/>
          </a:p>
        </p:txBody>
      </p:sp>
      <p:sp>
        <p:nvSpPr>
          <p:cNvPr id="17" name="Line Callout 1 16"/>
          <p:cNvSpPr/>
          <p:nvPr/>
        </p:nvSpPr>
        <p:spPr>
          <a:xfrm>
            <a:off x="6500826" y="1428736"/>
            <a:ext cx="1928826" cy="928694"/>
          </a:xfrm>
          <a:prstGeom prst="borderCallout1">
            <a:avLst>
              <a:gd name="adj1" fmla="val 50458"/>
              <a:gd name="adj2" fmla="val -1101"/>
              <a:gd name="adj3" fmla="val 97481"/>
              <a:gd name="adj4" fmla="val -383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572264" y="1500174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צינור של מי העיר </a:t>
            </a:r>
          </a:p>
          <a:p>
            <a:pPr algn="r" rtl="1"/>
            <a:r>
              <a:rPr lang="he-IL" dirty="0"/>
              <a:t>שנשפכין לבור הזריעה</a:t>
            </a:r>
            <a:endParaRPr lang="en-GB" dirty="0"/>
          </a:p>
        </p:txBody>
      </p:sp>
      <p:sp>
        <p:nvSpPr>
          <p:cNvPr id="19" name="Freeform 18"/>
          <p:cNvSpPr/>
          <p:nvPr/>
        </p:nvSpPr>
        <p:spPr>
          <a:xfrm>
            <a:off x="5160936" y="5331417"/>
            <a:ext cx="402956" cy="110122"/>
          </a:xfrm>
          <a:custGeom>
            <a:avLst/>
            <a:gdLst>
              <a:gd name="connsiteX0" fmla="*/ 402956 w 402956"/>
              <a:gd name="connsiteY0" fmla="*/ 0 h 110122"/>
              <a:gd name="connsiteX1" fmla="*/ 356461 w 402956"/>
              <a:gd name="connsiteY1" fmla="*/ 30997 h 110122"/>
              <a:gd name="connsiteX2" fmla="*/ 278969 w 402956"/>
              <a:gd name="connsiteY2" fmla="*/ 46495 h 110122"/>
              <a:gd name="connsiteX3" fmla="*/ 232474 w 402956"/>
              <a:gd name="connsiteY3" fmla="*/ 61993 h 110122"/>
              <a:gd name="connsiteX4" fmla="*/ 123986 w 402956"/>
              <a:gd name="connsiteY4" fmla="*/ 77491 h 110122"/>
              <a:gd name="connsiteX5" fmla="*/ 61993 w 402956"/>
              <a:gd name="connsiteY5" fmla="*/ 92990 h 110122"/>
              <a:gd name="connsiteX6" fmla="*/ 0 w 402956"/>
              <a:gd name="connsiteY6" fmla="*/ 108488 h 11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956" h="110122">
                <a:moveTo>
                  <a:pt x="402956" y="0"/>
                </a:moveTo>
                <a:cubicBezTo>
                  <a:pt x="387458" y="10332"/>
                  <a:pt x="373902" y="24457"/>
                  <a:pt x="356461" y="30997"/>
                </a:cubicBezTo>
                <a:cubicBezTo>
                  <a:pt x="331796" y="40246"/>
                  <a:pt x="304525" y="40106"/>
                  <a:pt x="278969" y="46495"/>
                </a:cubicBezTo>
                <a:cubicBezTo>
                  <a:pt x="263120" y="50457"/>
                  <a:pt x="248493" y="58789"/>
                  <a:pt x="232474" y="61993"/>
                </a:cubicBezTo>
                <a:cubicBezTo>
                  <a:pt x="196654" y="69157"/>
                  <a:pt x="159927" y="70956"/>
                  <a:pt x="123986" y="77491"/>
                </a:cubicBezTo>
                <a:cubicBezTo>
                  <a:pt x="103029" y="81301"/>
                  <a:pt x="82474" y="87138"/>
                  <a:pt x="61993" y="92990"/>
                </a:cubicBezTo>
                <a:cubicBezTo>
                  <a:pt x="2033" y="110122"/>
                  <a:pt x="34543" y="108488"/>
                  <a:pt x="0" y="10848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5214942" y="5357826"/>
            <a:ext cx="402956" cy="110122"/>
          </a:xfrm>
          <a:custGeom>
            <a:avLst/>
            <a:gdLst>
              <a:gd name="connsiteX0" fmla="*/ 402956 w 402956"/>
              <a:gd name="connsiteY0" fmla="*/ 0 h 110122"/>
              <a:gd name="connsiteX1" fmla="*/ 356461 w 402956"/>
              <a:gd name="connsiteY1" fmla="*/ 30997 h 110122"/>
              <a:gd name="connsiteX2" fmla="*/ 278969 w 402956"/>
              <a:gd name="connsiteY2" fmla="*/ 46495 h 110122"/>
              <a:gd name="connsiteX3" fmla="*/ 232474 w 402956"/>
              <a:gd name="connsiteY3" fmla="*/ 61993 h 110122"/>
              <a:gd name="connsiteX4" fmla="*/ 123986 w 402956"/>
              <a:gd name="connsiteY4" fmla="*/ 77491 h 110122"/>
              <a:gd name="connsiteX5" fmla="*/ 61993 w 402956"/>
              <a:gd name="connsiteY5" fmla="*/ 92990 h 110122"/>
              <a:gd name="connsiteX6" fmla="*/ 0 w 402956"/>
              <a:gd name="connsiteY6" fmla="*/ 108488 h 11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956" h="110122">
                <a:moveTo>
                  <a:pt x="402956" y="0"/>
                </a:moveTo>
                <a:cubicBezTo>
                  <a:pt x="387458" y="10332"/>
                  <a:pt x="373902" y="24457"/>
                  <a:pt x="356461" y="30997"/>
                </a:cubicBezTo>
                <a:cubicBezTo>
                  <a:pt x="331796" y="40246"/>
                  <a:pt x="304525" y="40106"/>
                  <a:pt x="278969" y="46495"/>
                </a:cubicBezTo>
                <a:cubicBezTo>
                  <a:pt x="263120" y="50457"/>
                  <a:pt x="248493" y="58789"/>
                  <a:pt x="232474" y="61993"/>
                </a:cubicBezTo>
                <a:cubicBezTo>
                  <a:pt x="196654" y="69157"/>
                  <a:pt x="159927" y="70956"/>
                  <a:pt x="123986" y="77491"/>
                </a:cubicBezTo>
                <a:cubicBezTo>
                  <a:pt x="103029" y="81301"/>
                  <a:pt x="82474" y="87138"/>
                  <a:pt x="61993" y="92990"/>
                </a:cubicBezTo>
                <a:cubicBezTo>
                  <a:pt x="2033" y="110122"/>
                  <a:pt x="34543" y="108488"/>
                  <a:pt x="0" y="10848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5357818" y="5357826"/>
            <a:ext cx="402956" cy="110122"/>
          </a:xfrm>
          <a:custGeom>
            <a:avLst/>
            <a:gdLst>
              <a:gd name="connsiteX0" fmla="*/ 402956 w 402956"/>
              <a:gd name="connsiteY0" fmla="*/ 0 h 110122"/>
              <a:gd name="connsiteX1" fmla="*/ 356461 w 402956"/>
              <a:gd name="connsiteY1" fmla="*/ 30997 h 110122"/>
              <a:gd name="connsiteX2" fmla="*/ 278969 w 402956"/>
              <a:gd name="connsiteY2" fmla="*/ 46495 h 110122"/>
              <a:gd name="connsiteX3" fmla="*/ 232474 w 402956"/>
              <a:gd name="connsiteY3" fmla="*/ 61993 h 110122"/>
              <a:gd name="connsiteX4" fmla="*/ 123986 w 402956"/>
              <a:gd name="connsiteY4" fmla="*/ 77491 h 110122"/>
              <a:gd name="connsiteX5" fmla="*/ 61993 w 402956"/>
              <a:gd name="connsiteY5" fmla="*/ 92990 h 110122"/>
              <a:gd name="connsiteX6" fmla="*/ 0 w 402956"/>
              <a:gd name="connsiteY6" fmla="*/ 108488 h 11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956" h="110122">
                <a:moveTo>
                  <a:pt x="402956" y="0"/>
                </a:moveTo>
                <a:cubicBezTo>
                  <a:pt x="387458" y="10332"/>
                  <a:pt x="373902" y="24457"/>
                  <a:pt x="356461" y="30997"/>
                </a:cubicBezTo>
                <a:cubicBezTo>
                  <a:pt x="331796" y="40246"/>
                  <a:pt x="304525" y="40106"/>
                  <a:pt x="278969" y="46495"/>
                </a:cubicBezTo>
                <a:cubicBezTo>
                  <a:pt x="263120" y="50457"/>
                  <a:pt x="248493" y="58789"/>
                  <a:pt x="232474" y="61993"/>
                </a:cubicBezTo>
                <a:cubicBezTo>
                  <a:pt x="196654" y="69157"/>
                  <a:pt x="159927" y="70956"/>
                  <a:pt x="123986" y="77491"/>
                </a:cubicBezTo>
                <a:cubicBezTo>
                  <a:pt x="103029" y="81301"/>
                  <a:pt x="82474" y="87138"/>
                  <a:pt x="61993" y="92990"/>
                </a:cubicBezTo>
                <a:cubicBezTo>
                  <a:pt x="2033" y="110122"/>
                  <a:pt x="34543" y="108488"/>
                  <a:pt x="0" y="10848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356" y="2285992"/>
            <a:ext cx="4643470" cy="364333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1907628" y="2632841"/>
            <a:ext cx="4592752" cy="273269"/>
          </a:xfrm>
          <a:custGeom>
            <a:avLst/>
            <a:gdLst>
              <a:gd name="connsiteX0" fmla="*/ 0 w 4592752"/>
              <a:gd name="connsiteY0" fmla="*/ 0 h 273269"/>
              <a:gd name="connsiteX1" fmla="*/ 78827 w 4592752"/>
              <a:gd name="connsiteY1" fmla="*/ 78828 h 273269"/>
              <a:gd name="connsiteX2" fmla="*/ 126124 w 4592752"/>
              <a:gd name="connsiteY2" fmla="*/ 63062 h 273269"/>
              <a:gd name="connsiteX3" fmla="*/ 157655 w 4592752"/>
              <a:gd name="connsiteY3" fmla="*/ 15766 h 273269"/>
              <a:gd name="connsiteX4" fmla="*/ 252248 w 4592752"/>
              <a:gd name="connsiteY4" fmla="*/ 63062 h 273269"/>
              <a:gd name="connsiteX5" fmla="*/ 283779 w 4592752"/>
              <a:gd name="connsiteY5" fmla="*/ 110359 h 273269"/>
              <a:gd name="connsiteX6" fmla="*/ 472965 w 4592752"/>
              <a:gd name="connsiteY6" fmla="*/ 126125 h 273269"/>
              <a:gd name="connsiteX7" fmla="*/ 520262 w 4592752"/>
              <a:gd name="connsiteY7" fmla="*/ 110359 h 273269"/>
              <a:gd name="connsiteX8" fmla="*/ 567558 w 4592752"/>
              <a:gd name="connsiteY8" fmla="*/ 78828 h 273269"/>
              <a:gd name="connsiteX9" fmla="*/ 599089 w 4592752"/>
              <a:gd name="connsiteY9" fmla="*/ 126125 h 273269"/>
              <a:gd name="connsiteX10" fmla="*/ 646386 w 4592752"/>
              <a:gd name="connsiteY10" fmla="*/ 157656 h 273269"/>
              <a:gd name="connsiteX11" fmla="*/ 898634 w 4592752"/>
              <a:gd name="connsiteY11" fmla="*/ 141890 h 273269"/>
              <a:gd name="connsiteX12" fmla="*/ 961696 w 4592752"/>
              <a:gd name="connsiteY12" fmla="*/ 157656 h 273269"/>
              <a:gd name="connsiteX13" fmla="*/ 993227 w 4592752"/>
              <a:gd name="connsiteY13" fmla="*/ 204952 h 273269"/>
              <a:gd name="connsiteX14" fmla="*/ 1182413 w 4592752"/>
              <a:gd name="connsiteY14" fmla="*/ 189187 h 273269"/>
              <a:gd name="connsiteX15" fmla="*/ 1229710 w 4592752"/>
              <a:gd name="connsiteY15" fmla="*/ 173421 h 273269"/>
              <a:gd name="connsiteX16" fmla="*/ 1308538 w 4592752"/>
              <a:gd name="connsiteY16" fmla="*/ 110359 h 273269"/>
              <a:gd name="connsiteX17" fmla="*/ 1355834 w 4592752"/>
              <a:gd name="connsiteY17" fmla="*/ 141890 h 273269"/>
              <a:gd name="connsiteX18" fmla="*/ 1749972 w 4592752"/>
              <a:gd name="connsiteY18" fmla="*/ 141890 h 273269"/>
              <a:gd name="connsiteX19" fmla="*/ 1813034 w 4592752"/>
              <a:gd name="connsiteY19" fmla="*/ 126125 h 273269"/>
              <a:gd name="connsiteX20" fmla="*/ 1844565 w 4592752"/>
              <a:gd name="connsiteY20" fmla="*/ 94593 h 273269"/>
              <a:gd name="connsiteX21" fmla="*/ 1907627 w 4592752"/>
              <a:gd name="connsiteY21" fmla="*/ 173421 h 273269"/>
              <a:gd name="connsiteX22" fmla="*/ 1954924 w 4592752"/>
              <a:gd name="connsiteY22" fmla="*/ 189187 h 273269"/>
              <a:gd name="connsiteX23" fmla="*/ 2144110 w 4592752"/>
              <a:gd name="connsiteY23" fmla="*/ 157656 h 273269"/>
              <a:gd name="connsiteX24" fmla="*/ 2238703 w 4592752"/>
              <a:gd name="connsiteY24" fmla="*/ 126125 h 273269"/>
              <a:gd name="connsiteX25" fmla="*/ 2301765 w 4592752"/>
              <a:gd name="connsiteY25" fmla="*/ 141890 h 273269"/>
              <a:gd name="connsiteX26" fmla="*/ 2349062 w 4592752"/>
              <a:gd name="connsiteY26" fmla="*/ 173421 h 273269"/>
              <a:gd name="connsiteX27" fmla="*/ 2412124 w 4592752"/>
              <a:gd name="connsiteY27" fmla="*/ 157656 h 273269"/>
              <a:gd name="connsiteX28" fmla="*/ 2459420 w 4592752"/>
              <a:gd name="connsiteY28" fmla="*/ 126125 h 273269"/>
              <a:gd name="connsiteX29" fmla="*/ 2822027 w 4592752"/>
              <a:gd name="connsiteY29" fmla="*/ 126125 h 273269"/>
              <a:gd name="connsiteX30" fmla="*/ 2853558 w 4592752"/>
              <a:gd name="connsiteY30" fmla="*/ 173421 h 273269"/>
              <a:gd name="connsiteX31" fmla="*/ 2948151 w 4592752"/>
              <a:gd name="connsiteY31" fmla="*/ 204952 h 273269"/>
              <a:gd name="connsiteX32" fmla="*/ 2995448 w 4592752"/>
              <a:gd name="connsiteY32" fmla="*/ 189187 h 273269"/>
              <a:gd name="connsiteX33" fmla="*/ 3011213 w 4592752"/>
              <a:gd name="connsiteY33" fmla="*/ 141890 h 273269"/>
              <a:gd name="connsiteX34" fmla="*/ 3090041 w 4592752"/>
              <a:gd name="connsiteY34" fmla="*/ 157656 h 273269"/>
              <a:gd name="connsiteX35" fmla="*/ 3200400 w 4592752"/>
              <a:gd name="connsiteY35" fmla="*/ 173421 h 273269"/>
              <a:gd name="connsiteX36" fmla="*/ 3373820 w 4592752"/>
              <a:gd name="connsiteY36" fmla="*/ 157656 h 273269"/>
              <a:gd name="connsiteX37" fmla="*/ 3421117 w 4592752"/>
              <a:gd name="connsiteY37" fmla="*/ 141890 h 273269"/>
              <a:gd name="connsiteX38" fmla="*/ 3563006 w 4592752"/>
              <a:gd name="connsiteY38" fmla="*/ 126125 h 273269"/>
              <a:gd name="connsiteX39" fmla="*/ 3673365 w 4592752"/>
              <a:gd name="connsiteY39" fmla="*/ 141890 h 273269"/>
              <a:gd name="connsiteX40" fmla="*/ 3720662 w 4592752"/>
              <a:gd name="connsiteY40" fmla="*/ 173421 h 273269"/>
              <a:gd name="connsiteX41" fmla="*/ 3783724 w 4592752"/>
              <a:gd name="connsiteY41" fmla="*/ 189187 h 273269"/>
              <a:gd name="connsiteX42" fmla="*/ 3878317 w 4592752"/>
              <a:gd name="connsiteY42" fmla="*/ 189187 h 273269"/>
              <a:gd name="connsiteX43" fmla="*/ 3972910 w 4592752"/>
              <a:gd name="connsiteY43" fmla="*/ 220718 h 273269"/>
              <a:gd name="connsiteX44" fmla="*/ 4083269 w 4592752"/>
              <a:gd name="connsiteY44" fmla="*/ 141890 h 273269"/>
              <a:gd name="connsiteX45" fmla="*/ 4177862 w 4592752"/>
              <a:gd name="connsiteY45" fmla="*/ 157656 h 273269"/>
              <a:gd name="connsiteX46" fmla="*/ 4272455 w 4592752"/>
              <a:gd name="connsiteY46" fmla="*/ 189187 h 273269"/>
              <a:gd name="connsiteX47" fmla="*/ 4335517 w 4592752"/>
              <a:gd name="connsiteY47" fmla="*/ 173421 h 273269"/>
              <a:gd name="connsiteX48" fmla="*/ 4430110 w 4592752"/>
              <a:gd name="connsiteY48" fmla="*/ 110359 h 273269"/>
              <a:gd name="connsiteX49" fmla="*/ 4540469 w 4592752"/>
              <a:gd name="connsiteY49" fmla="*/ 141890 h 273269"/>
              <a:gd name="connsiteX50" fmla="*/ 4572000 w 4592752"/>
              <a:gd name="connsiteY50" fmla="*/ 189187 h 273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592752" h="273269">
                <a:moveTo>
                  <a:pt x="0" y="0"/>
                </a:moveTo>
                <a:cubicBezTo>
                  <a:pt x="22559" y="45118"/>
                  <a:pt x="20834" y="78828"/>
                  <a:pt x="78827" y="78828"/>
                </a:cubicBezTo>
                <a:cubicBezTo>
                  <a:pt x="95446" y="78828"/>
                  <a:pt x="110358" y="68317"/>
                  <a:pt x="126124" y="63062"/>
                </a:cubicBezTo>
                <a:cubicBezTo>
                  <a:pt x="136634" y="47297"/>
                  <a:pt x="140063" y="22803"/>
                  <a:pt x="157655" y="15766"/>
                </a:cubicBezTo>
                <a:cubicBezTo>
                  <a:pt x="178052" y="7607"/>
                  <a:pt x="242289" y="56423"/>
                  <a:pt x="252248" y="63062"/>
                </a:cubicBezTo>
                <a:cubicBezTo>
                  <a:pt x="262758" y="78828"/>
                  <a:pt x="270381" y="96961"/>
                  <a:pt x="283779" y="110359"/>
                </a:cubicBezTo>
                <a:cubicBezTo>
                  <a:pt x="344603" y="171183"/>
                  <a:pt x="377713" y="136708"/>
                  <a:pt x="472965" y="126125"/>
                </a:cubicBezTo>
                <a:cubicBezTo>
                  <a:pt x="488731" y="120870"/>
                  <a:pt x="505398" y="117791"/>
                  <a:pt x="520262" y="110359"/>
                </a:cubicBezTo>
                <a:cubicBezTo>
                  <a:pt x="537209" y="101885"/>
                  <a:pt x="548978" y="75112"/>
                  <a:pt x="567558" y="78828"/>
                </a:cubicBezTo>
                <a:cubicBezTo>
                  <a:pt x="586138" y="82544"/>
                  <a:pt x="585691" y="112727"/>
                  <a:pt x="599089" y="126125"/>
                </a:cubicBezTo>
                <a:cubicBezTo>
                  <a:pt x="612487" y="139523"/>
                  <a:pt x="630620" y="147146"/>
                  <a:pt x="646386" y="157656"/>
                </a:cubicBezTo>
                <a:cubicBezTo>
                  <a:pt x="730469" y="152401"/>
                  <a:pt x="814387" y="141890"/>
                  <a:pt x="898634" y="141890"/>
                </a:cubicBezTo>
                <a:cubicBezTo>
                  <a:pt x="920302" y="141890"/>
                  <a:pt x="943667" y="145637"/>
                  <a:pt x="961696" y="157656"/>
                </a:cubicBezTo>
                <a:cubicBezTo>
                  <a:pt x="977461" y="168166"/>
                  <a:pt x="982717" y="189187"/>
                  <a:pt x="993227" y="204952"/>
                </a:cubicBezTo>
                <a:cubicBezTo>
                  <a:pt x="1056289" y="199697"/>
                  <a:pt x="1119688" y="197550"/>
                  <a:pt x="1182413" y="189187"/>
                </a:cubicBezTo>
                <a:cubicBezTo>
                  <a:pt x="1198886" y="186991"/>
                  <a:pt x="1216733" y="183802"/>
                  <a:pt x="1229710" y="173421"/>
                </a:cubicBezTo>
                <a:cubicBezTo>
                  <a:pt x="1331584" y="91922"/>
                  <a:pt x="1189655" y="149988"/>
                  <a:pt x="1308538" y="110359"/>
                </a:cubicBezTo>
                <a:cubicBezTo>
                  <a:pt x="1324303" y="120869"/>
                  <a:pt x="1338887" y="133416"/>
                  <a:pt x="1355834" y="141890"/>
                </a:cubicBezTo>
                <a:cubicBezTo>
                  <a:pt x="1464926" y="196437"/>
                  <a:pt x="1720799" y="143216"/>
                  <a:pt x="1749972" y="141890"/>
                </a:cubicBezTo>
                <a:cubicBezTo>
                  <a:pt x="1770993" y="136635"/>
                  <a:pt x="1793654" y="135815"/>
                  <a:pt x="1813034" y="126125"/>
                </a:cubicBezTo>
                <a:cubicBezTo>
                  <a:pt x="1826329" y="119478"/>
                  <a:pt x="1829701" y="94593"/>
                  <a:pt x="1844565" y="94593"/>
                </a:cubicBezTo>
                <a:cubicBezTo>
                  <a:pt x="1860634" y="94593"/>
                  <a:pt x="1904640" y="171031"/>
                  <a:pt x="1907627" y="173421"/>
                </a:cubicBezTo>
                <a:cubicBezTo>
                  <a:pt x="1920604" y="183802"/>
                  <a:pt x="1939158" y="183932"/>
                  <a:pt x="1954924" y="189187"/>
                </a:cubicBezTo>
                <a:cubicBezTo>
                  <a:pt x="2044345" y="178009"/>
                  <a:pt x="2069710" y="179976"/>
                  <a:pt x="2144110" y="157656"/>
                </a:cubicBezTo>
                <a:cubicBezTo>
                  <a:pt x="2175945" y="148106"/>
                  <a:pt x="2238703" y="126125"/>
                  <a:pt x="2238703" y="126125"/>
                </a:cubicBezTo>
                <a:cubicBezTo>
                  <a:pt x="2259724" y="131380"/>
                  <a:pt x="2281849" y="133355"/>
                  <a:pt x="2301765" y="141890"/>
                </a:cubicBezTo>
                <a:cubicBezTo>
                  <a:pt x="2319181" y="149354"/>
                  <a:pt x="2330305" y="170741"/>
                  <a:pt x="2349062" y="173421"/>
                </a:cubicBezTo>
                <a:cubicBezTo>
                  <a:pt x="2370512" y="176485"/>
                  <a:pt x="2391103" y="162911"/>
                  <a:pt x="2412124" y="157656"/>
                </a:cubicBezTo>
                <a:cubicBezTo>
                  <a:pt x="2427889" y="147146"/>
                  <a:pt x="2442473" y="134599"/>
                  <a:pt x="2459420" y="126125"/>
                </a:cubicBezTo>
                <a:cubicBezTo>
                  <a:pt x="2561967" y="74851"/>
                  <a:pt x="2772443" y="123646"/>
                  <a:pt x="2822027" y="126125"/>
                </a:cubicBezTo>
                <a:cubicBezTo>
                  <a:pt x="2832537" y="141890"/>
                  <a:pt x="2837490" y="163379"/>
                  <a:pt x="2853558" y="173421"/>
                </a:cubicBezTo>
                <a:cubicBezTo>
                  <a:pt x="2881743" y="191036"/>
                  <a:pt x="2948151" y="204952"/>
                  <a:pt x="2948151" y="204952"/>
                </a:cubicBezTo>
                <a:cubicBezTo>
                  <a:pt x="2963917" y="199697"/>
                  <a:pt x="2983697" y="200938"/>
                  <a:pt x="2995448" y="189187"/>
                </a:cubicBezTo>
                <a:cubicBezTo>
                  <a:pt x="3007199" y="177436"/>
                  <a:pt x="2995447" y="147145"/>
                  <a:pt x="3011213" y="141890"/>
                </a:cubicBezTo>
                <a:cubicBezTo>
                  <a:pt x="3036634" y="133416"/>
                  <a:pt x="3063609" y="153251"/>
                  <a:pt x="3090041" y="157656"/>
                </a:cubicBezTo>
                <a:cubicBezTo>
                  <a:pt x="3126695" y="163765"/>
                  <a:pt x="3163614" y="168166"/>
                  <a:pt x="3200400" y="173421"/>
                </a:cubicBezTo>
                <a:cubicBezTo>
                  <a:pt x="3258207" y="168166"/>
                  <a:pt x="3316358" y="165865"/>
                  <a:pt x="3373820" y="157656"/>
                </a:cubicBezTo>
                <a:cubicBezTo>
                  <a:pt x="3390271" y="155306"/>
                  <a:pt x="3404725" y="144622"/>
                  <a:pt x="3421117" y="141890"/>
                </a:cubicBezTo>
                <a:cubicBezTo>
                  <a:pt x="3468057" y="134067"/>
                  <a:pt x="3515710" y="131380"/>
                  <a:pt x="3563006" y="126125"/>
                </a:cubicBezTo>
                <a:cubicBezTo>
                  <a:pt x="3599792" y="131380"/>
                  <a:pt x="3637772" y="131212"/>
                  <a:pt x="3673365" y="141890"/>
                </a:cubicBezTo>
                <a:cubicBezTo>
                  <a:pt x="3691514" y="147335"/>
                  <a:pt x="3703246" y="165957"/>
                  <a:pt x="3720662" y="173421"/>
                </a:cubicBezTo>
                <a:cubicBezTo>
                  <a:pt x="3740578" y="181956"/>
                  <a:pt x="3762703" y="183932"/>
                  <a:pt x="3783724" y="189187"/>
                </a:cubicBezTo>
                <a:cubicBezTo>
                  <a:pt x="3909846" y="273269"/>
                  <a:pt x="3752193" y="189187"/>
                  <a:pt x="3878317" y="189187"/>
                </a:cubicBezTo>
                <a:cubicBezTo>
                  <a:pt x="3911554" y="189187"/>
                  <a:pt x="3972910" y="220718"/>
                  <a:pt x="3972910" y="220718"/>
                </a:cubicBezTo>
                <a:cubicBezTo>
                  <a:pt x="4083269" y="183932"/>
                  <a:pt x="4056992" y="220718"/>
                  <a:pt x="4083269" y="141890"/>
                </a:cubicBezTo>
                <a:cubicBezTo>
                  <a:pt x="4114800" y="147145"/>
                  <a:pt x="4146850" y="149903"/>
                  <a:pt x="4177862" y="157656"/>
                </a:cubicBezTo>
                <a:cubicBezTo>
                  <a:pt x="4210106" y="165717"/>
                  <a:pt x="4272455" y="189187"/>
                  <a:pt x="4272455" y="189187"/>
                </a:cubicBezTo>
                <a:cubicBezTo>
                  <a:pt x="4293476" y="183932"/>
                  <a:pt x="4316137" y="183111"/>
                  <a:pt x="4335517" y="173421"/>
                </a:cubicBezTo>
                <a:cubicBezTo>
                  <a:pt x="4369412" y="156474"/>
                  <a:pt x="4430110" y="110359"/>
                  <a:pt x="4430110" y="110359"/>
                </a:cubicBezTo>
                <a:cubicBezTo>
                  <a:pt x="4430653" y="110495"/>
                  <a:pt x="4532932" y="134353"/>
                  <a:pt x="4540469" y="141890"/>
                </a:cubicBezTo>
                <a:cubicBezTo>
                  <a:pt x="4592752" y="194173"/>
                  <a:pt x="4528593" y="189187"/>
                  <a:pt x="4572000" y="1891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714480" y="3286124"/>
            <a:ext cx="28575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1434662" y="3294993"/>
            <a:ext cx="425669" cy="315310"/>
          </a:xfrm>
          <a:custGeom>
            <a:avLst/>
            <a:gdLst>
              <a:gd name="connsiteX0" fmla="*/ 425669 w 425669"/>
              <a:gd name="connsiteY0" fmla="*/ 0 h 315310"/>
              <a:gd name="connsiteX1" fmla="*/ 268014 w 425669"/>
              <a:gd name="connsiteY1" fmla="*/ 15766 h 315310"/>
              <a:gd name="connsiteX2" fmla="*/ 220717 w 425669"/>
              <a:gd name="connsiteY2" fmla="*/ 31531 h 315310"/>
              <a:gd name="connsiteX3" fmla="*/ 189186 w 425669"/>
              <a:gd name="connsiteY3" fmla="*/ 78828 h 315310"/>
              <a:gd name="connsiteX4" fmla="*/ 141890 w 425669"/>
              <a:gd name="connsiteY4" fmla="*/ 110359 h 315310"/>
              <a:gd name="connsiteX5" fmla="*/ 78828 w 425669"/>
              <a:gd name="connsiteY5" fmla="*/ 204952 h 315310"/>
              <a:gd name="connsiteX6" fmla="*/ 47297 w 425669"/>
              <a:gd name="connsiteY6" fmla="*/ 252248 h 315310"/>
              <a:gd name="connsiteX7" fmla="*/ 31531 w 425669"/>
              <a:gd name="connsiteY7" fmla="*/ 299545 h 315310"/>
              <a:gd name="connsiteX8" fmla="*/ 0 w 425669"/>
              <a:gd name="connsiteY8" fmla="*/ 315310 h 31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5669" h="315310">
                <a:moveTo>
                  <a:pt x="425669" y="0"/>
                </a:moveTo>
                <a:cubicBezTo>
                  <a:pt x="373117" y="5255"/>
                  <a:pt x="320214" y="7735"/>
                  <a:pt x="268014" y="15766"/>
                </a:cubicBezTo>
                <a:cubicBezTo>
                  <a:pt x="251589" y="18293"/>
                  <a:pt x="233694" y="21150"/>
                  <a:pt x="220717" y="31531"/>
                </a:cubicBezTo>
                <a:cubicBezTo>
                  <a:pt x="205921" y="43368"/>
                  <a:pt x="202584" y="65430"/>
                  <a:pt x="189186" y="78828"/>
                </a:cubicBezTo>
                <a:cubicBezTo>
                  <a:pt x="175788" y="92226"/>
                  <a:pt x="157655" y="99849"/>
                  <a:pt x="141890" y="110359"/>
                </a:cubicBezTo>
                <a:lnTo>
                  <a:pt x="78828" y="204952"/>
                </a:lnTo>
                <a:cubicBezTo>
                  <a:pt x="68318" y="220717"/>
                  <a:pt x="53289" y="234273"/>
                  <a:pt x="47297" y="252248"/>
                </a:cubicBezTo>
                <a:cubicBezTo>
                  <a:pt x="42042" y="268014"/>
                  <a:pt x="41502" y="286250"/>
                  <a:pt x="31531" y="299545"/>
                </a:cubicBezTo>
                <a:cubicBezTo>
                  <a:pt x="24480" y="308946"/>
                  <a:pt x="10510" y="310055"/>
                  <a:pt x="0" y="31531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1350848" y="3423923"/>
            <a:ext cx="525249" cy="385862"/>
          </a:xfrm>
          <a:custGeom>
            <a:avLst/>
            <a:gdLst>
              <a:gd name="connsiteX0" fmla="*/ 525249 w 525249"/>
              <a:gd name="connsiteY0" fmla="*/ 12960 h 385862"/>
              <a:gd name="connsiteX1" fmla="*/ 241469 w 525249"/>
              <a:gd name="connsiteY1" fmla="*/ 28725 h 385862"/>
              <a:gd name="connsiteX2" fmla="*/ 178407 w 525249"/>
              <a:gd name="connsiteY2" fmla="*/ 123318 h 385862"/>
              <a:gd name="connsiteX3" fmla="*/ 146876 w 525249"/>
              <a:gd name="connsiteY3" fmla="*/ 217911 h 385862"/>
              <a:gd name="connsiteX4" fmla="*/ 131111 w 525249"/>
              <a:gd name="connsiteY4" fmla="*/ 265208 h 385862"/>
              <a:gd name="connsiteX5" fmla="*/ 83814 w 525249"/>
              <a:gd name="connsiteY5" fmla="*/ 296739 h 385862"/>
              <a:gd name="connsiteX6" fmla="*/ 52283 w 525249"/>
              <a:gd name="connsiteY6" fmla="*/ 344036 h 385862"/>
              <a:gd name="connsiteX7" fmla="*/ 4986 w 525249"/>
              <a:gd name="connsiteY7" fmla="*/ 375567 h 38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249" h="385862">
                <a:moveTo>
                  <a:pt x="525249" y="12960"/>
                </a:moveTo>
                <a:cubicBezTo>
                  <a:pt x="430656" y="18215"/>
                  <a:pt x="331748" y="0"/>
                  <a:pt x="241469" y="28725"/>
                </a:cubicBezTo>
                <a:cubicBezTo>
                  <a:pt x="205357" y="40215"/>
                  <a:pt x="178407" y="123318"/>
                  <a:pt x="178407" y="123318"/>
                </a:cubicBezTo>
                <a:lnTo>
                  <a:pt x="146876" y="217911"/>
                </a:lnTo>
                <a:cubicBezTo>
                  <a:pt x="141621" y="233677"/>
                  <a:pt x="144938" y="255990"/>
                  <a:pt x="131111" y="265208"/>
                </a:cubicBezTo>
                <a:lnTo>
                  <a:pt x="83814" y="296739"/>
                </a:lnTo>
                <a:cubicBezTo>
                  <a:pt x="73304" y="312505"/>
                  <a:pt x="67079" y="332199"/>
                  <a:pt x="52283" y="344036"/>
                </a:cubicBezTo>
                <a:cubicBezTo>
                  <a:pt x="0" y="385862"/>
                  <a:pt x="4986" y="335467"/>
                  <a:pt x="4986" y="37556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1371600" y="3547241"/>
            <a:ext cx="457200" cy="425669"/>
          </a:xfrm>
          <a:custGeom>
            <a:avLst/>
            <a:gdLst>
              <a:gd name="connsiteX0" fmla="*/ 457200 w 457200"/>
              <a:gd name="connsiteY0" fmla="*/ 0 h 425669"/>
              <a:gd name="connsiteX1" fmla="*/ 362607 w 457200"/>
              <a:gd name="connsiteY1" fmla="*/ 63062 h 425669"/>
              <a:gd name="connsiteX2" fmla="*/ 315310 w 457200"/>
              <a:gd name="connsiteY2" fmla="*/ 94593 h 425669"/>
              <a:gd name="connsiteX3" fmla="*/ 283779 w 457200"/>
              <a:gd name="connsiteY3" fmla="*/ 126125 h 425669"/>
              <a:gd name="connsiteX4" fmla="*/ 236483 w 457200"/>
              <a:gd name="connsiteY4" fmla="*/ 157656 h 425669"/>
              <a:gd name="connsiteX5" fmla="*/ 173421 w 457200"/>
              <a:gd name="connsiteY5" fmla="*/ 204952 h 425669"/>
              <a:gd name="connsiteX6" fmla="*/ 141890 w 457200"/>
              <a:gd name="connsiteY6" fmla="*/ 252249 h 425669"/>
              <a:gd name="connsiteX7" fmla="*/ 94593 w 457200"/>
              <a:gd name="connsiteY7" fmla="*/ 283780 h 425669"/>
              <a:gd name="connsiteX8" fmla="*/ 31531 w 457200"/>
              <a:gd name="connsiteY8" fmla="*/ 378373 h 425669"/>
              <a:gd name="connsiteX9" fmla="*/ 0 w 457200"/>
              <a:gd name="connsiteY9" fmla="*/ 425669 h 42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200" h="425669">
                <a:moveTo>
                  <a:pt x="457200" y="0"/>
                </a:moveTo>
                <a:lnTo>
                  <a:pt x="362607" y="63062"/>
                </a:lnTo>
                <a:cubicBezTo>
                  <a:pt x="346841" y="73572"/>
                  <a:pt x="328708" y="81195"/>
                  <a:pt x="315310" y="94593"/>
                </a:cubicBezTo>
                <a:cubicBezTo>
                  <a:pt x="304800" y="105104"/>
                  <a:pt x="295386" y="116839"/>
                  <a:pt x="283779" y="126125"/>
                </a:cubicBezTo>
                <a:cubicBezTo>
                  <a:pt x="268984" y="137962"/>
                  <a:pt x="251901" y="146643"/>
                  <a:pt x="236483" y="157656"/>
                </a:cubicBezTo>
                <a:cubicBezTo>
                  <a:pt x="215102" y="172928"/>
                  <a:pt x="194442" y="189187"/>
                  <a:pt x="173421" y="204952"/>
                </a:cubicBezTo>
                <a:cubicBezTo>
                  <a:pt x="162911" y="220718"/>
                  <a:pt x="155288" y="238851"/>
                  <a:pt x="141890" y="252249"/>
                </a:cubicBezTo>
                <a:cubicBezTo>
                  <a:pt x="128492" y="265647"/>
                  <a:pt x="107070" y="269520"/>
                  <a:pt x="94593" y="283780"/>
                </a:cubicBezTo>
                <a:cubicBezTo>
                  <a:pt x="69639" y="312299"/>
                  <a:pt x="52552" y="346842"/>
                  <a:pt x="31531" y="378373"/>
                </a:cubicBezTo>
                <a:lnTo>
                  <a:pt x="0" y="42566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Elbow Connector 11"/>
          <p:cNvCxnSpPr/>
          <p:nvPr/>
        </p:nvCxnSpPr>
        <p:spPr>
          <a:xfrm>
            <a:off x="1857356" y="3643314"/>
            <a:ext cx="4643470" cy="1588"/>
          </a:xfrm>
          <a:prstGeom prst="bentConnector3">
            <a:avLst>
              <a:gd name="adj1" fmla="val 50000"/>
            </a:avLst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57422" y="2857496"/>
            <a:ext cx="371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400" dirty="0"/>
              <a:t>הטובל מעל הזחילה: </a:t>
            </a:r>
          </a:p>
          <a:p>
            <a:pPr algn="ctr" rtl="1"/>
            <a:r>
              <a:rPr lang="he-IL" sz="2000" dirty="0"/>
              <a:t>להרא"ש – טהור; להר"ש – טמא.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5984" y="4478545"/>
            <a:ext cx="39386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800" dirty="0"/>
              <a:t>הטובל למטה מהזחילה: </a:t>
            </a:r>
            <a:r>
              <a:rPr lang="he-IL" sz="2400" dirty="0"/>
              <a:t>להרא"ש והר"ש – טהור; להמרדכי - טמא.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429256" y="3786190"/>
            <a:ext cx="100013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/>
              <a:t>מ' סאה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מקור לפסול הזריעה בזוחלין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he-IL" sz="2400" dirty="0"/>
              <a:t>מקוואות פרק ג משנה ג </a:t>
            </a:r>
          </a:p>
          <a:p>
            <a:pPr algn="r" rtl="1">
              <a:buNone/>
            </a:pPr>
            <a:r>
              <a:rPr lang="he-IL" dirty="0"/>
              <a:t>בור שהוא מלא מים שאובין, והאמה נכנסת לו ויוצאה ממנו, לעולם הוא בפסולו עד שיתחשב שלא נשתייר מן הראשונים שלשה לוגין.</a:t>
            </a:r>
          </a:p>
          <a:p>
            <a:pPr algn="r" rtl="1">
              <a:buNone/>
            </a:pPr>
            <a:endParaRPr lang="he-IL" dirty="0"/>
          </a:p>
          <a:p>
            <a:pPr algn="r" rtl="1">
              <a:buNone/>
            </a:pPr>
            <a:r>
              <a:rPr lang="he-IL" dirty="0"/>
              <a:t>המסקנא המתבקשת: שיש להבחין בין זוחלין ממש לבין מים שבאשבורן ויש מים זוחלין על פיהם.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הדיעות בזוחלין שעל פני אשבורן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he-IL" dirty="0"/>
              <a:t>יורה דעה שם סעיף נ:</a:t>
            </a:r>
          </a:p>
          <a:p>
            <a:pPr algn="r" rtl="1">
              <a:buNone/>
            </a:pPr>
            <a:r>
              <a:rPr lang="he-IL" dirty="0">
                <a:cs typeface="+mj-cs"/>
              </a:rPr>
              <a:t>מקוה של מי גשמים שנפרץ אחד מכתליו והמים יוצאים דרך הסדק, אם ישארו בו מ' סאה אחר שיצאו קצתן שעד הסדק, כשר; ואם לאו, פסול משום דהוי ליה זוחלין ואין מקוה מטהר בזוחלין. </a:t>
            </a:r>
          </a:p>
          <a:p>
            <a:pPr algn="r" rtl="1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הגה: ויש מחמירין אפילו אם ישארו מ' סאה עד הסדק, ויש לחוש לדבריהם לכתחלה לסתום הסדק. </a:t>
            </a:r>
            <a:endParaRPr lang="en-GB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6" descr="Otzar taj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88"/>
            <a:ext cx="8643938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3DACE-1EB8-40BA-4BE0-ECB80C8CE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D403B00-5072-8A5E-3AE9-9A610EFCE8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251" b="18497"/>
          <a:stretch/>
        </p:blipFill>
        <p:spPr>
          <a:xfrm>
            <a:off x="457200" y="3523701"/>
            <a:ext cx="7715200" cy="553371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DF85A4-D84D-6C8A-335B-6912A867D9CE}"/>
              </a:ext>
            </a:extLst>
          </p:cNvPr>
          <p:cNvSpPr txBox="1"/>
          <p:nvPr/>
        </p:nvSpPr>
        <p:spPr>
          <a:xfrm>
            <a:off x="2286000" y="324655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/>
              <a:t>חידושי הלכה בסדור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90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1440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Elbow Connector 3"/>
          <p:cNvCxnSpPr/>
          <p:nvPr/>
        </p:nvCxnSpPr>
        <p:spPr>
          <a:xfrm>
            <a:off x="357158" y="6000768"/>
            <a:ext cx="3214710" cy="1588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>
            <a:off x="5072066" y="6357958"/>
            <a:ext cx="3429024" cy="1588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e-IL" dirty="0"/>
              <a:t> כתי"ק כ"ק אדמו"ר הרש"ב נ"ע בהלכות מקואות</a:t>
            </a:r>
            <a:br>
              <a:rPr lang="he-IL" dirty="0"/>
            </a:br>
            <a:r>
              <a:rPr lang="he-IL" sz="3100" dirty="0"/>
              <a:t>על כרטיס ביקור שלו</a:t>
            </a:r>
            <a:endParaRPr lang="en-GB" sz="31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3241" y="1600200"/>
            <a:ext cx="53575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82A782-6B0E-0B4D-0778-DB4C12045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640"/>
            <a:ext cx="9144000" cy="386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79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EF9A57-6B87-5C92-035F-D859DB2128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579"/>
          <a:stretch/>
        </p:blipFill>
        <p:spPr>
          <a:xfrm>
            <a:off x="1314451" y="39948"/>
            <a:ext cx="6929957" cy="6701420"/>
          </a:xfrm>
        </p:spPr>
      </p:pic>
    </p:spTree>
    <p:extLst>
      <p:ext uri="{BB962C8B-B14F-4D97-AF65-F5344CB8AC3E}">
        <p14:creationId xmlns:p14="http://schemas.microsoft.com/office/powerpoint/2010/main" val="426590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654D04-AD7F-9CFE-91C9-C5FF5838EC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404664"/>
            <a:ext cx="8229600" cy="3769144"/>
          </a:xfrm>
        </p:spPr>
      </p:pic>
    </p:spTree>
    <p:extLst>
      <p:ext uri="{BB962C8B-B14F-4D97-AF65-F5344CB8AC3E}">
        <p14:creationId xmlns:p14="http://schemas.microsoft.com/office/powerpoint/2010/main" val="79506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vista general de mikv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3" y="423863"/>
            <a:ext cx="9024937" cy="643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Autofit/>
          </a:bodyPr>
          <a:lstStyle/>
          <a:p>
            <a:pPr algn="r" rtl="1"/>
            <a:r>
              <a:rPr lang="he-IL" sz="2800" b="1" dirty="0"/>
              <a:t>דין מים שאובים שהוכשרו ויצאו למקום אחר:</a:t>
            </a:r>
            <a:br>
              <a:rPr lang="he-IL" sz="2400" dirty="0"/>
            </a:br>
            <a:br>
              <a:rPr lang="he-IL" sz="2400" dirty="0"/>
            </a:br>
            <a:r>
              <a:rPr lang="he-IL" sz="2400" dirty="0"/>
              <a:t>יורה דעה סימן רא סעיף טו:</a:t>
            </a:r>
            <a:br>
              <a:rPr lang="he-IL" sz="3200" dirty="0"/>
            </a:br>
            <a:r>
              <a:rPr lang="he-IL" sz="3200" dirty="0"/>
              <a:t>מקוה שיש בו ארבעים סאה, ומעין כל שהוא, </a:t>
            </a:r>
            <a:r>
              <a:rPr lang="he-IL" sz="3200" dirty="0">
                <a:solidFill>
                  <a:srgbClr val="FF0000"/>
                </a:solidFill>
              </a:rPr>
              <a:t>יכול לשאוב כל מה שירצה ליתן לתוכה </a:t>
            </a:r>
            <a:r>
              <a:rPr lang="he-IL" sz="3600" b="1" dirty="0"/>
              <a:t>מא</a:t>
            </a:r>
            <a:r>
              <a:rPr lang="he-IL" sz="3600" dirty="0">
                <a:solidFill>
                  <a:srgbClr val="FF0000"/>
                </a:solidFill>
              </a:rPr>
              <a:t> </a:t>
            </a:r>
            <a:r>
              <a:rPr lang="he-IL" sz="3200" dirty="0">
                <a:solidFill>
                  <a:srgbClr val="FF0000"/>
                </a:solidFill>
              </a:rPr>
              <a:t>והם כשרים</a:t>
            </a:r>
            <a:r>
              <a:rPr lang="he-IL" sz="3200" dirty="0"/>
              <a:t>, אף על פי שהם רבים על המים שהיו בתוכה תחלה.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286148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he-IL" sz="2400" dirty="0"/>
              <a:t>ש"ך שם ס"ק מא:</a:t>
            </a:r>
          </a:p>
          <a:p>
            <a:pPr algn="r" rtl="1">
              <a:buNone/>
            </a:pPr>
            <a:r>
              <a:rPr lang="he-IL" sz="3900" b="1" dirty="0"/>
              <a:t>מא </a:t>
            </a:r>
            <a:r>
              <a:rPr lang="he-IL" b="1" dirty="0"/>
              <a:t>והם כשרים כו' </a:t>
            </a:r>
            <a:r>
              <a:rPr lang="he-IL" dirty="0"/>
              <a:t>- ואם הלכו אותן המים שהשליכו במעיין למקוה חסר שלא היה בו כלום, יש מתירים ג"כ לטבול בו, עכ"ל רבינו ירוחם, ומביאו ב"י. </a:t>
            </a:r>
            <a:r>
              <a:rPr lang="he-IL" b="1" dirty="0"/>
              <a:t>ומשמע דיש אוסרים</a:t>
            </a:r>
            <a:r>
              <a:rPr lang="he-IL" dirty="0"/>
              <a:t>. והלכך טוב להחמיר.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572</Words>
  <Application>Microsoft Office PowerPoint</Application>
  <PresentationFormat>On-screen Show (4:3)</PresentationFormat>
  <Paragraphs>47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David</vt:lpstr>
      <vt:lpstr>Office Theme</vt:lpstr>
      <vt:lpstr>מקואות </vt:lpstr>
      <vt:lpstr>PowerPoint Presentation</vt:lpstr>
      <vt:lpstr>PowerPoint Presentation</vt:lpstr>
      <vt:lpstr> כתי"ק כ"ק אדמו"ר הרש"ב נ"ע בהלכות מקואות על כרטיס ביקור שלו</vt:lpstr>
      <vt:lpstr>PowerPoint Presentation</vt:lpstr>
      <vt:lpstr>PowerPoint Presentation</vt:lpstr>
      <vt:lpstr>PowerPoint Presentation</vt:lpstr>
      <vt:lpstr>PowerPoint Presentation</vt:lpstr>
      <vt:lpstr>דין מים שאובים שהוכשרו ויצאו למקום אחר:  יורה דעה סימן רא סעיף טו: מקוה שיש בו ארבעים סאה, ומעין כל שהוא, יכול לשאוב כל מה שירצה ליתן לתוכה מא והם כשרים, אף על פי שהם רבים על המים שהיו בתוכה תחלה. </vt:lpstr>
      <vt:lpstr>דין מים שאובים שהושקו ונפסקה ההשקה:  יורה דעה שם סעיף נב: הבא לערב מקוה פסול או חסר עם מקוה כשר, להכשירו; או ששניהם חסרים ובא לערבם להכשירם, צריך שיהא נקב שביניהם רחב כשפופרת הנאד . . ולאחר שנתערב הפסול עם הכשר, אפילו רגע, נשאר קיב לעולם בהכשרו, אפילו נסתם הנקב אח"כ.  </vt:lpstr>
      <vt:lpstr>משנה מסכת מקוואות פרק ו משנה ח  </vt:lpstr>
      <vt:lpstr>הערות אדמו"ר הרש"ב נ"ע:</vt:lpstr>
      <vt:lpstr>יישוב של אדמו"ר רש"ב נ"ע</vt:lpstr>
      <vt:lpstr>החשש בזריעה בזוחלין</vt:lpstr>
      <vt:lpstr>החשש בזריעה בזוחלין</vt:lpstr>
      <vt:lpstr>PowerPoint Presentation</vt:lpstr>
      <vt:lpstr>מקור לפסול הזריעה בזוחלין</vt:lpstr>
      <vt:lpstr>הדיעות בזוחלין שעל פני אשבורן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מקואות הרצאה לסמינר</dc:title>
  <dc:creator>L Y Raskin</dc:creator>
  <cp:lastModifiedBy>L Y Isaac Raskin</cp:lastModifiedBy>
  <cp:revision>39</cp:revision>
  <dcterms:created xsi:type="dcterms:W3CDTF">2014-01-06T23:54:56Z</dcterms:created>
  <dcterms:modified xsi:type="dcterms:W3CDTF">2024-02-05T22:50:21Z</dcterms:modified>
</cp:coreProperties>
</file>